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68" r:id="rId14"/>
    <p:sldId id="270" r:id="rId15"/>
    <p:sldId id="274" r:id="rId16"/>
    <p:sldId id="271" r:id="rId17"/>
    <p:sldId id="272" r:id="rId18"/>
    <p:sldId id="273" r:id="rId19"/>
    <p:sldId id="276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4" r:id="rId30"/>
    <p:sldId id="286" r:id="rId31"/>
    <p:sldId id="287" r:id="rId32"/>
    <p:sldId id="289" r:id="rId33"/>
    <p:sldId id="288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37" autoAdjust="0"/>
  </p:normalViewPr>
  <p:slideViewPr>
    <p:cSldViewPr snapToGrid="0">
      <p:cViewPr varScale="1">
        <p:scale>
          <a:sx n="73" d="100"/>
          <a:sy n="73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06E5E9-4ACF-4503-A001-2709D3837182}" type="datetimeFigureOut">
              <a:rPr lang="fr-CA" smtClean="0"/>
              <a:t>2021-02-06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A4D77D-0BF2-43E9-92E6-0658C0FEBA92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13827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sz="1050" i="0" dirty="0"/>
              <a:t>Référence image : </a:t>
            </a:r>
            <a:r>
              <a:rPr lang="fr-CA" sz="1050" i="1" dirty="0"/>
              <a:t>https://esokia.com/fr/blog/ux-ui-quest-ce-que-ca-signifie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A60B6-DA4E-424B-80ED-EEC526FE89AE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763595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'https://fonts.googleapis.com/css2?family=Lato:ital,wght@0,100;0,300;0,400;0,700;1,900&amp;display=swap'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family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"Lato"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sans-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serif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blockquote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.9em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1.6em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.8em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Cacher le menu pour la version mobile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-mobile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-style-type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enlever les puces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.logo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130px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Disposer les 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élements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en Horizontal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space-between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.menu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-right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cibler le premier .container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#20801E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texte en blanc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/********* Partie Slide **********/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ajout d'une image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'/images/Fotolia.jpg'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slideContent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Ajouter du flou sur l'image du slide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.65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1.6em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word-spacing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.25em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espace entre les mots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#333333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.15em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espace entre les lettres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/********* Partie white-container ************/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.titre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.beta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family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arial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/*Style Titre Pensons simple et beau*/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.titre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.titre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3.4em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.beta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5.1em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/********** White-container uniquement ********/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-block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ease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-in-out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cacher la deuxième image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img.hover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    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cacher la première image au moment de survol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div:hover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img.present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afficher la deuxième image au moment de survol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div:hover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img.hover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/*colorer le bloc de 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au moment du survol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div:hover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/************* green-container uniquement ****************/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.titre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-block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Afficher pour la version desktop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vertical-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vertical-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justify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D77D-0BF2-43E9-92E6-0658C0FEBA92}" type="slidenum">
              <a:rPr lang="fr-CA" smtClean="0"/>
              <a:t>26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23588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'https://fonts.googleapis.com/css2?family=Lato:ital,wght@0,100;0,300;0,400;0,700;1,900&amp;display=swap'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family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"Lato"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sans-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serif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blockquote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.9em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1.6em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.8em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Cacher le menu pour la version mobile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-mobile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-style-type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enlever les puces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.logo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130px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Disposer les 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élements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en Horizontal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space-between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.menu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-right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cibler le premier .container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#20801E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texte en blanc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/********* Partie Slide **********/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ajout d'une image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'/images/Fotolia.jpg'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slideContent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Ajouter du flou sur l'image du slide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.65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1.6em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word-spacing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.25em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espace entre les mots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#333333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.15em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espace entre les lettres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/********* Partie white-container ************/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.titre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.beta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family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arial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/*Style Titre Pensons simple et beau*/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.titre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.titre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3.4em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.beta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5.1em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/********** White-container uniquement ********/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-block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ease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-in-out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cacher la deuxième image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img.hover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    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cacher la première image au moment de survol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div:hover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img.present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afficher la deuxième image au moment de survol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div:hover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img.hover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/*colorer le bloc de 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au moment du survol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div:hover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/************* green-container uniquement ****************/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.titre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-block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Afficher pour la version desktop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vertical-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vertical-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justify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/*********** 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**********/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#232323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.copyright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-block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txt_logo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.3em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D77D-0BF2-43E9-92E6-0658C0FEBA92}" type="slidenum">
              <a:rPr lang="fr-CA" smtClean="0"/>
              <a:t>27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41895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viewport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device-width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 initial-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scale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=1.0"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edge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Maquette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/main.css"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 Notre balise "header" contient le logo "&lt;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&gt;" et les liens de navigation dans "&lt;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&gt;" --&gt;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"/images/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logo.svg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"logo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MonCompanie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"logo"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 la classe "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-desktop" nous permettra de cacher le contenu lorsqu'on sera sur desktop --&gt;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-desktop"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"/images/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ham.svg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toggle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menu"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 la classe "show-desktop" nous permettra d'afficher le contenu lorsqu'on sera sur desktop --&gt;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 la classe "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-mobile" nous permettra de cacher le contenu lorsqu'on sera sur mobile --&gt;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"show-desktop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-mobil"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"exit-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-desktop"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"exit"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exit.svg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"exit menu"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"images/home.png"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Acceuil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"images/picture.png"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Gallerie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"images/article.png"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Acticle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"images/blog.png"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Blog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"images/contact.png"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 Section de la Bannière / Slide --&gt;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"slide"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slideContent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"text1"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COMMUNAUTE BETA CODE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"text2"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Ta seule et unique limite est ta créativité et ton imagination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 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BtnDown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contient deux images de 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boutton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--&gt;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BtnDown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-mobile show-desktop"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"images/downArrow.png"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"btn1"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"images/downArrow2.png"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"btn2"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draggable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"false"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 Section white-container --&gt;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"white-container"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"titre"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PENSONS SIMPLE ET BEAU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"beta"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BETA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"images/crayon.png"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present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"images/crayon2.png"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hover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Designer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"images/code.png"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present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"images/code2.png"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hover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Integrateur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Front-End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"images/php.png"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present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"images/php2.png"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hover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Integrateur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Back-End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"images/survey.png"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present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"images/survey2.png"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hover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Analyste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 Section green-container --&gt;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"green-container"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"titre"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 PROPOS DE NOUS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"code"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CODE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"comma1"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"images/comma.png"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"images/comma.png"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Nous sommes un groupe de jeune 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murrit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par une grande soif de connaissance,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qui avons découvert bien assez tôt une meilleur façon pour 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asssouvir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cette soif, en nous regroupant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tous autant que nous sommes sans restriction d'âge ou de niveau d'étude au sein d'une même communauté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afin de partager les connaissances apprises et l'expérience acquise à tous et chacun ...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"comma2"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"images/comma.png"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"images/comma.png"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 Section de pied de page / 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"copyright"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"text1"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Copyright 2021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"text2"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Tous droits 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reservés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txt_logo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BETA CODE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D77D-0BF2-43E9-92E6-0658C0FEBA92}" type="slidenum">
              <a:rPr lang="fr-CA" smtClean="0"/>
              <a:t>29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86139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'https://fonts.googleapis.com/css2?family=Lato:ital,wght@0,100;0,300;0,400;0,700;1,900&amp;display=swap'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family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"Lato"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sans-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serif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blockquote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.9em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1.6em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.8em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Cacher le menu pour la version mobile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-mobile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-style-type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enlever les puces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.logo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130px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Disposer les 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élements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en Horizontal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space-between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.menu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-right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cibler le premier .container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#20801E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texte en blanc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/********* Partie Slide **********/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ajout d'une image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'/images/Fotolia.jpg'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slideContent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Ajouter du flou sur l'image du slide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.65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1.6em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word-spacing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.25em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espace entre les mots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#333333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.15em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espace entre les lettres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/********* Partie white-container ************/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.titre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.beta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family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arial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/*Style Titre Pensons simple et beau*/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.titre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.titre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3.4em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.beta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5.1em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/********** White-container uniquement ********/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-block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ease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-in-out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cacher la deuxième image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img.hover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    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cacher la première image au moment de survol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div:hover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img.present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afficher la deuxième image au moment de survol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div:hover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img.hover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/*colorer le bloc de 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au moment du survol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div:hover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/************* green-container uniquement ****************/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.titre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-block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Afficher pour la version desktop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vertical-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vertical-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justify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/*********** 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**********/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#232323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.copyright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-block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txt_logo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.3em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Ham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45%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largeur par rapport à la page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44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-right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li:hover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124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D77D-0BF2-43E9-92E6-0658C0FEBA92}" type="slidenum">
              <a:rPr lang="fr-CA" smtClean="0"/>
              <a:t>30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910946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'https://fonts.googleapis.com/css2?family=Lato:ital,wght@0,100;0,300;0,400;0,700;1,900&amp;display=swap'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family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"Lato"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sans-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serif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blockquote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.9em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1.6em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.8em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Cacher le menu pour la version mobile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-mobile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-style-type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enlever les puces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.logo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130px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Disposer les 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élements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en Horizontal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space-between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.menu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-right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cibler le premier .container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#20801E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texte en blanc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/********* Partie Slide **********/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ajout d'une image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'/images/Fotolia.jpg'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slideContent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Ajouter du flou sur l'image du slide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.65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1.6em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word-spacing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.25em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espace entre les mots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#333333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.15em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espace entre les lettres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/********* Partie white-container ************/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.titre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.beta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family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arial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/*Style Titre Pensons simple et beau*/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.titre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.titre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3.4em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.beta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5.1em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/********** White-container uniquement ********/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-block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ease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-in-out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cacher la deuxième image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img.hover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    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cacher la première image au moment de survol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div:hover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img.present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afficher la deuxième image au moment de survol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div:hover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img.hover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/*colorer le bloc de 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au moment du survol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div:hover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/************* green-container uniquement ****************/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.titre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-block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Afficher pour la version desktop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vertical-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vertical-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justify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/*********** 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**********/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#232323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.copyright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-block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txt_logo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.3em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Ham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45%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largeur par rapport à la page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44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-right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li:hover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124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.exit-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-1.3em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.exit-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D77D-0BF2-43E9-92E6-0658C0FEBA92}" type="slidenum">
              <a:rPr lang="fr-CA" smtClean="0"/>
              <a:t>31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529294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viewport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device-width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 initial-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scale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=1.0"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edge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Maquette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/main.css"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 Notre balise "header" contient le logo "&lt;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&gt;" et les liens de navigation dans "&lt;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&gt;" --&gt;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"/images/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logo.svg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"logo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MonCompanie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"logo"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 la classe "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-desktop" nous permettra de cacher le contenu lorsqu'on sera sur desktop --&gt;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-desktop"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"/images/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ham.svg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toggle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menu"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 la classe "show-desktop" nous permettra d'afficher le contenu lorsqu'on sera sur desktop --&gt;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 la classe "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-mobile" nous permettra de cacher le contenu lorsqu'on sera sur mobile --&gt;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"show-desktop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-mobile"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"exit-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-desktop"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"exit"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exit.svg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"exit menu"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"images/home.png"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Acceuil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"images/picture.png"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Gallerie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"images/article.png"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Acticle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"images/blog.png"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Blog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"images/contact.png"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 Section de la Bannière / Slide --&gt;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"slide"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slideContent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"text1"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COMMUNAUTE BETA CODE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"text2"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Ta seule et unique limite est ta créativité et ton imagination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 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BtnDown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contient deux images de 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boutton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--&gt;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BtnDown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-mobile show-desktop"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"images/downArrow.png"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"btn1"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"images/downArrow2.png"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"btn2"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draggable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"false"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 Section white-container --&gt;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"white-container"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"titre"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PENSONS SIMPLE ET BEAU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"beta"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BETA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"images/crayon.png"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present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"images/crayon2.png"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hover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Designer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"images/code.png"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present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"images/code2.png"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hover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Integrateur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Front-End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"images/php.png"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present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"images/php2.png"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hover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Integrateur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Back-End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"images/survey.png"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present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"images/survey2.png"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hover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Analyste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 Section green-container --&gt;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"green-container"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"titre"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 PROPOS DE NOUS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"code"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CODE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"comma1"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"images/comma.png"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"images/comma.png"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Nous sommes un groupe de jeune 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murrit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par une grande soif de connaissance,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qui avons découvert bien assez tôt une meilleur façon pour 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asssouvir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cette soif, en nous regroupant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tous autant que nous sommes sans restriction d'âge ou de niveau d'étude au sein d'une même communauté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afin de partager les connaissances apprises et l'expérience acquise à tous et chacun ...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"comma2"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"images/comma.png"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"images/comma.png"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 Section de pied de page / 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"copyright"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"text1"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Copyright 2021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"text2"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Tous droits 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reservés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txt_logo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BETA CODE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D77D-0BF2-43E9-92E6-0658C0FEBA92}" type="slidenum">
              <a:rPr lang="fr-CA" smtClean="0"/>
              <a:t>32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24039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'https://fonts.googleapis.com/css2?family=Lato:ital,wght@0,100;0,300;0,400;0,700;1,900&amp;display=swap'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family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"Lato"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sans-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serif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blockquote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.9em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1.6em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.8em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Cacher le menu pour la version mobile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-mobile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-style-type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enlever les puces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.logo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130px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Disposer les 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élements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en Horizontal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space-between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.menu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-right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cibler le premier .container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#20801E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texte en blanc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/********* Partie Slide **********/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ajout d'une image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'/images/Fotolia.jpg'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slideContent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Ajouter du flou sur l'image du slide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.65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1.6em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word-spacing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.25em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espace entre les mots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#333333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.15em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espace entre les lettres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/********* Partie white-container ************/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.titre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.beta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family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arial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/*Style Titre Pensons simple et beau*/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.titre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.titre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3.4em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.beta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5.1em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/********** White-container uniquement ********/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-block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ease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-in-out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cacher la deuxième image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img.hover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    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cacher la première image au moment de survol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div:hover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img.present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afficher la deuxième image au moment de survol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div:hover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img.hover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/*colorer le bloc de 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au moment du survol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div:hover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/************* green-container uniquement ****************/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.titre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-block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Afficher pour la version desktop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vertical-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vertical-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justify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/*********** 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**********/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#232323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.copyright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-block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txt_logo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.3em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Ham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45%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largeur par rapport à la page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44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-right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li:hover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124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.exit-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-1.3em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.exit-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only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and (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min-width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510px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only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and (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650px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slideContent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1.8em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ease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slideContent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1.8em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ease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slideContent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ease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-block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D77D-0BF2-43E9-92E6-0658C0FEBA92}" type="slidenum">
              <a:rPr lang="fr-CA" smtClean="0"/>
              <a:t>35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293874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'https://fonts.googleapis.com/css2?family=Lato:ital,wght@0,100;0,300;0,400;0,700;1,900&amp;display=swap'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family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"Lato"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sans-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serif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blockquote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.9em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1.6em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.8em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Cacher le menu pour la version mobile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-mobile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-style-type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enlever les puces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.logo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130px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Disposer les 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élements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en Horizontal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space-between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.menu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-right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cibler le premier .container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#20801E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texte en blanc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/********* Partie Slide **********/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ajout d'une image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'/images/Fotolia.jpg'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slideContent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Ajouter du flou sur l'image du slide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.65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1.6em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word-spacing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.25em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espace entre les mots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#333333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.15em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espace entre les lettres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/********* Partie white-container ************/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.titre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.beta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family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arial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/*Style Titre Pensons simple et beau*/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.titre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.titre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3.4em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.beta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5.1em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/********** White-container uniquement ********/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-block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ease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-in-out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cacher la deuxième image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img.hover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    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cacher la première image au moment de survol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div:hover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img.present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afficher la deuxième image au moment de survol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div:hover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img.hover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/*colorer le bloc de 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au moment du survol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div:hover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/************* green-container uniquement ****************/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.titre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-block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Afficher pour la version desktop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vertical-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vertical-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justify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/*********** 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**********/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#232323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.copyright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-block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txt_logo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.3em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Ham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45%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largeur par rapport à la page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44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-right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li:hover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124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.exit-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-1.3em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.exit-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only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and (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min-width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510px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only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and (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650px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slideContent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1.8em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ease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slideContent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1.8em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ease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slideContent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ease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-block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only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and (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875px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ease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slideContent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2.2em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ease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slideContent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ease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ease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D77D-0BF2-43E9-92E6-0658C0FEBA92}" type="slidenum">
              <a:rPr lang="fr-CA" smtClean="0"/>
              <a:t>36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318976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'https://fonts.googleapis.com/css2?family=Lato:ital,wght@0,100;0,300;0,400;0,700;1,900&amp;display=swap'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family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"Lato"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sans-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serif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blockquote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.9em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1.6em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.8em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Cacher le menu pour la version mobile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-mobile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-style-type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enlever les puces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.logo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130px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Disposer les 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élements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en Horizontal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space-between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.menu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-right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cibler le premier .container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#20801E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texte en blanc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/********* Partie Slide **********/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ajout d'une image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'/images/Fotolia.jpg'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slideContent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Ajouter du flou sur l'image du slide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.65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1.6em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word-spacing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.25em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espace entre les mots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#333333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.15em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espace entre les lettres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/********* Partie white-container ************/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.titre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.beta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family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arial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/*Style Titre Pensons simple et beau*/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.titre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.titre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3.4em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.beta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5.1em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/********** White-container uniquement ********/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-block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ease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-in-out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cacher la deuxième image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img.hover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    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cacher la première image au moment de survol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div:hover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img.present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afficher la deuxième image au moment de survol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div:hover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img.hover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/*colorer le bloc de 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au moment du survol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div:hover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/************* green-container uniquement ****************/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.titre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-block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Afficher pour la version desktop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vertical-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vertical-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justify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/*********** 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**********/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#232323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.copyright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-block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txt_logo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.3em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Ham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45%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largeur par rapport à la page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44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-right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li:hover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124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.exit-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-1.3em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.exit-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only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and (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min-width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510px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only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and (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650px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slideContent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1.8em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ease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slideContent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1.8em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ease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slideContent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ease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-block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only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and (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875px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ease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slideContent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2.2em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ease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slideContent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ease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ease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only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and (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1024px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.show-desktop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-desktop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Réinitialiser les styles de l'option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inherit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inherit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li:hover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inherit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D77D-0BF2-43E9-92E6-0658C0FEBA92}" type="slidenum">
              <a:rPr lang="fr-CA" smtClean="0"/>
              <a:t>37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441738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'https://fonts.googleapis.com/css2?family=Lato:ital,wght@0,100;0,300;0,400;0,700;1,900&amp;display=swap'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family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"Lato"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sans-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serif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blockquote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.9em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1.6em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.8em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Cacher le menu pour la version mobile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-mobile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-style-type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enlever les puces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.logo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130px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Disposer les 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élements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en Horizontal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space-between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.menu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-right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cibler le premier .container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#20801E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texte en blanc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/********* Partie Slide **********/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ajout d'une image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'/images/Fotolia.jpg'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slideContent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Ajouter du flou sur l'image du slide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.65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1.6em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word-spacing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.25em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espace entre les mots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#333333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.15em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espace entre les lettres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/********* Partie white-container ************/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.titre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.beta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family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arial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/*Style Titre Pensons simple et beau*/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.titre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.titre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3.4em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.beta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5.1em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/********** White-container uniquement ********/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-block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ease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-in-out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cacher la deuxième image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img.hover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    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cacher la première image au moment de survol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div:hover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img.present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afficher la deuxième image au moment de survol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div:hover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img.hover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/*colorer le bloc de 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au moment du survol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div:hover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/************* green-container uniquement ****************/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.titre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-block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Afficher pour la version desktop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vertical-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vertical-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justify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/*********** 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**********/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#232323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.copyright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-block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txt_logo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.3em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Ham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45%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largeur par rapport à la page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44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-right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li:hover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124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.exit-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-1.3em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.exit-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only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and (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min-width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510px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only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and (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650px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slideContent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1.8em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ease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slideContent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1.8em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ease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slideContent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ease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-block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only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and (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875px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ease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slideContent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2.2em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ease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slideContent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ease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ease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only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and (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1024px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.show-desktop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-desktop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Réinitialiser les styles de l'option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inherit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inherit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li:hover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inherit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ease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-in-out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/*Réorganiser les contenus en Horizontal*/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/*Cacher la partie débordante*/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overflow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ease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-in-out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D77D-0BF2-43E9-92E6-0658C0FEBA92}" type="slidenum">
              <a:rPr lang="fr-CA" smtClean="0"/>
              <a:t>38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79769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viewport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device-width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 initial-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scale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=1.0"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edge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Maquette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/main.css"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 Notre balise "header" contient le logo "&lt;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&gt;" et les liens de navigation dans "&lt;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&gt;" --&gt;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"/images/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logo.svg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"logo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MonCompanie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"logo"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 la classe "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-desktop" nous permettra de cacher le contenu lorsqu'on sera sur desktop --&gt;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-desktop"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"/images/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ham.svg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toggle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menu"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 la classe "show-desktop" nous permettra d'afficher le contenu lorsqu'on sera sur desktop --&gt;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 la classe "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-mobile" nous permettra de cacher le contenu lorsqu'on sera sur mobile --&gt;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"show-desktop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-mobile"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"exit-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-desktop"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"exit"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exit.svg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"exit menu"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"images/home.png"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Acceuil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"images/picture.png"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Gallerie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"images/article.png"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Acticle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"images/blog.png"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Blog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"images/contact.png"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D77D-0BF2-43E9-92E6-0658C0FEBA92}" type="slidenum">
              <a:rPr lang="fr-CA" smtClean="0"/>
              <a:t>16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665582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'https://fonts.googleapis.com/css2?family=Lato:ital,wght@0,100;0,300;0,400;0,700;1,900&amp;display=swap'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family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"Lato"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sans-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serif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blockquote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.9em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1.6em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.8em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Cacher le menu pour la version mobile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-mobile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-style-type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enlever les puces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.logo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130px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Disposer les 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élements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en Horizontal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space-between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.menu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-right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cibler le premier .container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#20801E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texte en blanc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/********* Partie Slide **********/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ajout d'une image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'/images/Fotolia.jpg'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slideContent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Ajouter du flou sur l'image du slide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.65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1.6em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word-spacing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.25em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espace entre les mots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#333333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.15em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espace entre les lettres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/********* Partie white-container ************/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.titre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.beta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family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arial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/*Style Titre Pensons simple et beau*/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.titre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.titre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3.4em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.beta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5.1em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/********** White-container uniquement ********/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-block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ease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-in-out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cacher la deuxième image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img.hover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    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cacher la première image au moment de survol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div:hover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img.present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afficher la deuxième image au moment de survol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div:hover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img.hover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/*colorer le bloc de 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au moment du survol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div:hover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/************* green-container uniquement ****************/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.titre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-block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Afficher pour la version desktop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vertical-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vertical-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justify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/*********** 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**********/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#232323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.copyright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-block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txt_logo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.3em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Ham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45%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largeur par rapport à la page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44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-right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li:hover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124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.exit-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-1.3em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.exit-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only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and (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min-width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510px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only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and (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650px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slideContent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1.8em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ease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slideContent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1.8em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ease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slideContent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ease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-block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only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and (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875px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ease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slideContent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2.2em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ease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slideContent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ease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ease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only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and (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1024px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.show-desktop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-desktop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Réinitialiser les styles de l'option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inherit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inherit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li:hover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inherit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ease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-in-out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/*Réorganiser les contenus en Horizontal*/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/*Cacher la partie débordante*/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overflow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ease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-in-out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Pour cacher le texte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white-container:hover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green-container:hover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18.75em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BtnDown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BtnDown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scrolling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alternate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ease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-in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BtnDown:hover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.btn2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BtnDown:hover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.btn1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BtnDown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.btn1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BtnDown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.btn2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: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.15em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BtnDown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.btn2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BtnDown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.btn2:active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37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37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D77D-0BF2-43E9-92E6-0658C0FEBA92}" type="slidenum">
              <a:rPr lang="fr-CA" smtClean="0"/>
              <a:t>39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29627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'https://fonts.googleapis.com/css2?family=Lato:ital,wght@0,100;0,300;0,400;0,700;1,900&amp;display=swap'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family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"Lato"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sans-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serif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blockquote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.9em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1.6em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.8em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Cacher le menu pour la version mobile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-mobile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-style-type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enlever les puces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.logo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130px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Disposer les 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élements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en Horizontal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space-between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.menu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-right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cibler le premier .container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#20801E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texte en blanc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/********* Partie Slide **********/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ajout d'une image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'/images/Fotolia.jpg'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slideContent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Ajouter du flou sur l'image du slide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.65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1.6em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word-spacing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.25em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espace entre les mots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#333333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.15em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espace entre les lettres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/********* Partie white-container ************/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.titre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.beta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family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arial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/*Style Titre Pensons simple et beau*/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.titre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.titre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3.4em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.beta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5.1em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/********** White-container uniquement ********/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-block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ease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-in-out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cacher la deuxième image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img.hover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    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cacher la première image au moment de survol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div:hover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img.present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afficher la deuxième image au moment de survol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div:hover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img.hover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/*colorer le bloc de 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au moment du survol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div:hover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/************* green-container uniquement ****************/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.titre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-block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Afficher pour la version desktop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vertical-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vertical-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justify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/*********** 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**********/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#232323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.copyright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-block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txt_logo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.3em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Ham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45%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largeur par rapport à la page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44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-right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li:hover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124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.exit-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-1.3em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.exit-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only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and (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min-width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510px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only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and (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650px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slideContent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1.8em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ease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slideContent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1.8em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ease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slideContent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ease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-block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only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and (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875px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ease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slideContent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2.2em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ease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slideContent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ease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ease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only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and (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1024px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.show-desktop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-desktop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Réinitialiser les styles de l'option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inherit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inherit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li:hover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inherit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ease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-in-out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/*Réorganiser les contenus en Horizontal*/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/*Cacher la partie débordante*/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overflow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ease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-in-out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.comma2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Pour cacher le texte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white-container:hover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green-container:hover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18.75em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BtnDown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BtnDown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scrolling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alternate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ease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-in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BtnDown:hover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.btn2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BtnDown:hover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.btn1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BtnDown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.btn1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BtnDown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.btn2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: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.15em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BtnDown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.btn2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BtnDown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.btn2:active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37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37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.copyright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to{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fin min-width:1024px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only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and (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min-width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1600px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BtnDown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.btn1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BtnDown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.btn2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: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container:not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D77D-0BF2-43E9-92E6-0658C0FEBA92}" type="slidenum">
              <a:rPr lang="fr-CA" smtClean="0"/>
              <a:t>40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908728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viewport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device-width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 initial-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scale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=1.0"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edge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Maquette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/main.css"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 Notre balise "header" contient le logo "&lt;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&gt;" et les liens de navigation dans "&lt;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&gt;" --&gt;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"/images/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logo.svg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"logo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MonCompanie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"logo"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 la classe "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-desktop" nous permettra de cacher le contenu lorsqu'on sera sur desktop --&gt;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-desktop"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"/images/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ham.svg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toggle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menu"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 la classe "show-desktop" nous permettra d'afficher le contenu lorsqu'on sera sur desktop --&gt;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 la classe "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-mobile" nous permettra de cacher le contenu lorsqu'on sera sur mobile --&gt;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"show-desktop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-mobile"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"exit-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-desktop"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"exit"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exit.svg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"exit menu"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"images/home.png"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Acceuil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"images/picture.png"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Gallerie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"images/article.png"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Acticle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"images/blog.png"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Blog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"images/contact.png"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 Section de la Bannière / Slide --&gt;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"slide"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slideContent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"text1"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COMMUNAUTE BETA CODE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"text2"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Ta seule et unique limite est ta créativité et ton imagination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 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BtnDown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contient deux images de 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boutton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--&gt;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BtnDown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-mobile show-desktop"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"images/downArrow.png"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"btn1"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"images/downArrow2.png"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"btn2"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draggable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"false"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 Section white-container --&gt;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"white-container"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"titre"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PENSONS SIMPLE ET BEAU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"beta"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BETA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"images/crayon.png"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present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"images/crayon2.png"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hover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Designer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"images/code.png"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present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"images/code2.png"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hover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Integrateur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Front-End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"images/php.png"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present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"images/php2.png"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hover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Integrateur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Back-End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"images/survey.png"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present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"images/survey2.png"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hover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Analyste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 Section green-container --&gt;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"green-container"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"titre"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 PROPOS DE NOUS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"code"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CODE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"comma1"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"images/comma.png"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"images/comma.png"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Nous sommes un groupe de jeune 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murrit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par une grande soif de connaissance,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qui avons découvert bien assez tôt une meilleur façon pour 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asssouvir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cette soif, en nous regroupant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tous autant que nous sommes sans restriction d'âge ou de niveau d'étude au sein d'une même communauté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afin de partager les connaissances apprises et l'expérience acquise à tous et chacun ...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"comma2"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"images/comma.png"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"images/comma.png"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 Section de pied de page / 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"copyright"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"text1"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Copyright 2021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"text2"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Tous droits 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reservés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txt_logo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BETA CODE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exit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'exit'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'menu'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'click'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toggle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-mobile"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preventDefault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});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exit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'click'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toggle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-mobile"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preventDefault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D77D-0BF2-43E9-92E6-0658C0FEBA92}" type="slidenum">
              <a:rPr lang="fr-CA" smtClean="0"/>
              <a:t>42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987202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viewport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device-width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 initial-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scale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=1.0"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edge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Maquette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/main.css"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 Notre balise "header" contient le logo "&lt;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&gt;" et les liens de navigation dans "&lt;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&gt;" --&gt;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"/images/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logo.svg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"logo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MonCompanie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"logo"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 la classe "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-desktop" nous permettra de cacher le contenu lorsqu'on sera sur desktop --&gt;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-desktop"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"/images/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ham.svg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toggle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menu"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 la classe "show-desktop" nous permettra d'afficher le contenu lorsqu'on sera sur desktop --&gt;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 la classe "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-mobile" nous permettra de cacher le contenu lorsqu'on sera sur mobile --&gt;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"show-desktop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-mobile"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"exit-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-desktop"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"exit"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exit.svg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"exit menu"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"images/home.png"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-desktop"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Acceuil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"images/picture.png"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-desktop"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Gallerie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"images/article.png"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-desktop"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Acticles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"images/blog.png"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-desktop"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Blog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"images/contact.png"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-desktop"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 Section de la Bannière / Slide --&gt;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"slide"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slideContent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"text1"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COMMUNAUTE BETA CODE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"text2"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Ta seule et unique limite est ta créativité et ton imagination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 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BtnDown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contient deux images de 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boutton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--&gt;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BtnDown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-mobile show-desktop"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"images/downArrow.png"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"btn1"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"images/downArrow2.png"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"btn2"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draggable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"false"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 Section white-container --&gt;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"white-container"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"titre"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PENSONS SIMPLE ET BEAU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"beta"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BETA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"images/crayon.png"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present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"images/crayon2.png"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hover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Designer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"images/code.png"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present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"images/code2.png"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hover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Integrateur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Front-End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"images/php.png"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present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"images/php2.png"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hover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Integrateur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Back-End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"images/survey.png"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present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"images/survey2.png"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hover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Analyste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 Section green-container --&gt;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"green-container"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"titre"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 PROPOS DE NOUS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"code"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CODE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"comma1"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"images/comma.png"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"images/comma.png"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Nous sommes un groupe de jeune 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murrit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par une grande soif de connaissance,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qui avons découvert bien assez tôt une meilleur façon pour 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asssouvir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cette soif, en nous regroupant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tous autant que nous sommes sans restriction d'âge ou de niveau d'étude au sein d'une même communauté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afin de partager les connaissances apprises et l'expérience acquise à tous et chacun ...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"comma2"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"images/comma.png"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"images/comma.png"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 Section de pied de page / 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"copyright"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"text1"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Copyright 2021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"text2"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Tous droits 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reservés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txt_logo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BETA CODE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exit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'exit'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'menu'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'click'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toggle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-mobile"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preventDefault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});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exit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'click'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toggle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-mobile"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preventDefault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D77D-0BF2-43E9-92E6-0658C0FEBA92}" type="slidenum">
              <a:rPr lang="fr-CA" smtClean="0"/>
              <a:t>44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43185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viewport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device-width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 initial-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scale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=1.0"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edge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Maquette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/main.css"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 Notre balise "header" contient le logo "&lt;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&gt;" et les liens de navigation dans "&lt;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&gt;" --&gt;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"/images/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logo.svg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"logo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MonCompanie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"logo"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 la classe "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-desktop" nous permettra de cacher le contenu lorsqu'on sera sur desktop --&gt;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-desktop"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"/images/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ham.svg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toggle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menu"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 la classe "show-desktop" nous permettra d'afficher le contenu lorsqu'on sera sur desktop --&gt;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 la classe "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-mobile" nous permettra de cacher le contenu lorsqu'on sera sur mobile --&gt;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"show-desktop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-mobile"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"exit-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-desktop"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"exit"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exit.svg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"exit menu"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"images/home.png"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Acceuil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"images/picture.png"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Gallerie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"images/article.png"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Acticle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"images/blog.png"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Blog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"images/contact.png"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 Section de la Bannière / Slide --&gt;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"slide"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slideContent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"text1"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COMMUNAUTE BETA CODE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"text2"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Ta seule et unique limite est ta créativité et ton imagination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 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BtnDown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contient deux images de 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boutton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--&gt;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BtnDown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-mobile show-desktop"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"images/downArrow.png"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"btn1"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"images/downArrow2.png"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"btn2"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draggable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"false"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 Section white-container --&gt;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"white-container"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"titre"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PENSONS SIMPLE ET BEAU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"beta"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BETA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"images/crayon.png"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present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"images/crayon2.png"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hover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Designer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"images/code.png"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present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"images/code2.png"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hover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Integrateur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Front-End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"images/php.png"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present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"images/php2.png"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hover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Integrateur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Back-End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"images/survey.png"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present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"images/survey2.png"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hover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Analyste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D77D-0BF2-43E9-92E6-0658C0FEBA92}" type="slidenum">
              <a:rPr lang="fr-CA" smtClean="0"/>
              <a:t>17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22265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viewport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device-width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 initial-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scale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=1.0"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edge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Maquette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/main.css"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 Notre balise "header" contient le logo "&lt;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&gt;" et les liens de navigation dans "&lt;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&gt;" --&gt;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"/images/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logo.svg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"logo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MonCompanie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"logo"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 la classe "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-desktop" nous permettra de cacher le contenu lorsqu'on sera sur desktop --&gt;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-desktop"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"/images/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ham.svg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toggle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menu"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 la classe "show-desktop" nous permettra d'afficher le contenu lorsqu'on sera sur desktop --&gt;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 la classe "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-mobile" nous permettra de cacher le contenu lorsqu'on sera sur mobile --&gt;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"show-desktop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-mobile"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"exit-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-desktop"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"exit"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exit.svg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"exit menu"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"images/home.png"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Acceuil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"images/picture.png"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Gallerie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"images/article.png"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Acticle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"images/blog.png"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Blog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"images/contact.png"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 Section de la Bannière / Slide --&gt;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"slide"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slideContent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"text1"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COMMUNAUTE BETA CODE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"text2"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Ta seule et unique limite est ta créativité et ton imagination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 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BtnDown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contient deux images de 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boutton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--&gt;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BtnDown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-mobile show-desktop"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"images/downArrow.png"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"btn1"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"images/downArrow2.png"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"btn2"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draggable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"false"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 Section white-container --&gt;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"white-container"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"titre"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PENSONS SIMPLE ET BEAU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"beta"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BETA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"images/crayon.png"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present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"images/crayon2.png"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hover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Designer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"images/code.png"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present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"images/code2.png"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hover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Integrateur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Front-End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"images/php.png"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present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"images/php2.png"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hover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Integrateur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Back-End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"images/survey.png"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present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"images/survey2.png"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hover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Analyste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 Section green-container --&gt;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"green-container"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"titre"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 PROPOS DE NOUS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"code"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CODE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"comma1"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"images/comma.png"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"images/comma.png"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Nous sommes un groupe de jeune 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murrit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par une grande soif de connaissance,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qui avons découvert bien assez tôt une meilleur façon pour 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asssouvir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cette soif, en nous regroupant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tous autant que nous sommes sans restriction d'âge ou de niveau d'étude au sein d'une même communauté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afin de partager les connaissances apprises et l'expérience acquise à tous et chacun ...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"comma2"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"images/comma.png"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"images/comma.png"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 Section de pied de page / 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"copyright"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"text1"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Copyright 2021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"text2"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Tous droits 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reservés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txt_logo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BETA CODE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CA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fr-CA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D77D-0BF2-43E9-92E6-0658C0FEBA92}" type="slidenum">
              <a:rPr lang="fr-CA" smtClean="0"/>
              <a:t>18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40591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'https://fonts.googleapis.com/css2?family=Lato:ital,wght@0,100;0,300;0,400;0,700;1,900&amp;display=swap'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family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"Lato"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sans-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serif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blockquote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.9em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1.6em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.8em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D77D-0BF2-43E9-92E6-0658C0FEBA92}" type="slidenum">
              <a:rPr lang="fr-CA" smtClean="0"/>
              <a:t>21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55785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'https://fonts.googleapis.com/css2?family=Lato:ital,wght@0,100;0,300;0,400;0,700;1,900&amp;display=swap'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family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"Lato"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sans-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serif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blockquote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.9em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1.6em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.8em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Cacher le menu pour la version mobile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-mobile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-style-type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enlever les puces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.logo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130px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Disposer les 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élements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en Horizontal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space-between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.menu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-right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cibler le premier .container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#20801E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D77D-0BF2-43E9-92E6-0658C0FEBA92}" type="slidenum">
              <a:rPr lang="fr-CA" smtClean="0"/>
              <a:t>22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83022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'https://fonts.googleapis.com/css2?family=Lato:ital,wght@0,100;0,300;0,400;0,700;1,900&amp;display=swap'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family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"Lato"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sans-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serif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blockquote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.9em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1.6em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.8em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Cacher le menu pour la version mobile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-mobile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-style-type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enlever les puces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.logo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130px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Disposer les 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élements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en Horizontal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space-between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.menu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-right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cibler le premier .container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#20801E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texte en blanc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/********* Partie Slide **********/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ajout d'une image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'/images/Fotolia.jpg'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slideContent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Ajouter du flou sur l'image du slide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.65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1.6em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word-spacing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.25em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espace entre les mots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#333333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.15em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espace entre les lettres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D77D-0BF2-43E9-92E6-0658C0FEBA92}" type="slidenum">
              <a:rPr lang="fr-CA" smtClean="0"/>
              <a:t>23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2422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'https://fonts.googleapis.com/css2?family=Lato:ital,wght@0,100;0,300;0,400;0,700;1,900&amp;display=swap'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family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"Lato"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sans-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serif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blockquote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.9em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1.6em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.8em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Cacher le menu pour la version mobile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-mobile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-style-type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enlever les puces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.logo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130px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Disposer les 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élements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en Horizontal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space-between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.menu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-right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cibler le premier .container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#20801E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texte en blanc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/********* Partie Slide **********/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ajout d'une image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'/images/Fotolia.jpg'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slideContent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Ajouter du flou sur l'image du slide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.65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1.6em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word-spacing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.25em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espace entre les mots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#333333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.15em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espace entre les lettres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/********* Partie white-container ************/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.titre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.beta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family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arial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/*Style Titre Pensons simple et beau*/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.titre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.titre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3.4em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.beta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5.1em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/********** White-container uniquement ********/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-block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ease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-in-out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D77D-0BF2-43E9-92E6-0658C0FEBA92}" type="slidenum">
              <a:rPr lang="fr-CA" smtClean="0"/>
              <a:t>24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05148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'https://fonts.googleapis.com/css2?family=Lato:ital,wght@0,100;0,300;0,400;0,700;1,900&amp;display=swap'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family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"Lato"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sans-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serif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blockquote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.9em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1.6em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.8em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Cacher le menu pour la version mobile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-mobile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-style-type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enlever les puces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.logo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130px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Disposer les 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élements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en Horizontal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space-between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.menu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-right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cibler le premier .container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#20801E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texte en blanc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/********* Partie Slide **********/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ajout d'une image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'/images/Fotolia.jpg'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slideContent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Ajouter du flou sur l'image du slide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.65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1.6em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word-spacing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.25em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espace entre les mots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#333333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.text2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.15em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espace entre les lettres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/********* Partie white-container ************/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.titre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.beta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family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arial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/*Style Titre Pensons simple et beau*/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.titre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.titre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3.4em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.beta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,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.green-container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.code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5.1em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/********** White-container uniquement ********/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-block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90%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ease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-in-out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cacher la deuxième image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img.hover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    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    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cacher la première image au moment de survol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div:hover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img.present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afficher la deuxième image au moment de survol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div:hover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img.hover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/*colorer le bloc de </a:t>
            </a:r>
            <a:r>
              <a:rPr lang="fr-C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fr-C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au moment du survol */</a:t>
            </a:r>
            <a:endParaRPr lang="fr-CA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div:hover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151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.white-container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CA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2.5em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A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D77D-0BF2-43E9-92E6-0658C0FEBA92}" type="slidenum">
              <a:rPr lang="fr-CA" smtClean="0"/>
              <a:t>25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78845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71DAB4-B6B0-4AD2-8BE5-8C21D4EFA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CCB4E38-27BC-46C6-928F-F38EF07896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0737CAA-0568-4454-9DF6-60431D64A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92C0C-8B66-42A9-B63A-3A941BF07152}" type="datetimeFigureOut">
              <a:rPr lang="fr-CA" smtClean="0"/>
              <a:t>2021-02-06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4E9026-E00D-45C9-8CC5-398BAE4DB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71307D-8D4A-45FA-AF43-8D57DCCB0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C6EA6-B58E-469A-9C74-54B9228BB853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22012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46E2E7-4AE5-402F-88D1-D00AF55A4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A924B8E-9436-46EE-A196-6082D014DB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A539A1D-86A1-4F0A-B26F-BAE3EF775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92C0C-8B66-42A9-B63A-3A941BF07152}" type="datetimeFigureOut">
              <a:rPr lang="fr-CA" smtClean="0"/>
              <a:t>2021-02-06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B45D3D-0132-413F-851D-C6A3517CB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D0D1B4-5C05-4B95-B4C8-B68A741A0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C6EA6-B58E-469A-9C74-54B9228BB853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92351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4B36E75-72CF-499D-A183-E645D515D0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35E8DCA-F250-4D53-A2EB-354B8F3FEA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753167F-3B87-4897-B0E2-935FA107E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92C0C-8B66-42A9-B63A-3A941BF07152}" type="datetimeFigureOut">
              <a:rPr lang="fr-CA" smtClean="0"/>
              <a:t>2021-02-06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03FF693-3D60-4578-8D52-7C8865F01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1EB9CB5-50D3-4DD5-896E-C4544F0EF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C6EA6-B58E-469A-9C74-54B9228BB853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58170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7E66A1-2ED8-4913-A6DF-6579E6F2E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C81AFE-69AA-435F-B1C3-7F0B1D449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DFF6132-A9E6-4709-AA68-CBA1A91C1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92C0C-8B66-42A9-B63A-3A941BF07152}" type="datetimeFigureOut">
              <a:rPr lang="fr-CA" smtClean="0"/>
              <a:t>2021-02-06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4930731-FA06-47D9-8945-C5FBC2B80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BBD4189-B63B-4AB3-9E6B-E972093BB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C6EA6-B58E-469A-9C74-54B9228BB853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54333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F9D93E-FDF4-4C88-B008-73489E37D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77AFC32-BD26-481E-A023-829FB87E78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42FF7E2-2579-4463-943B-167182052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92C0C-8B66-42A9-B63A-3A941BF07152}" type="datetimeFigureOut">
              <a:rPr lang="fr-CA" smtClean="0"/>
              <a:t>2021-02-06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DBADBE5-AE65-484A-95F4-93BC74BB3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CF09B9-36D7-489F-8364-CDC9C6EDD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C6EA6-B58E-469A-9C74-54B9228BB853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29676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4E9D65-F0FA-4A37-9FB6-40ABB4940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C947C4-479C-425F-A72E-A28261E612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01FE258-1416-4F3D-BA65-1C693D4A1A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68C50A1-6431-4873-9F76-243C5558E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92C0C-8B66-42A9-B63A-3A941BF07152}" type="datetimeFigureOut">
              <a:rPr lang="fr-CA" smtClean="0"/>
              <a:t>2021-02-06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431E652-CA8B-4174-B7C1-5CF798966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A0D92B1-425A-4684-9594-2DAA70432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C6EA6-B58E-469A-9C74-54B9228BB853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17780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09DAFA-7D49-43D5-B4A7-4F74C2B1D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CAA5EE4-7DBF-415C-A442-2F8BE7D1D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44A68E0-E17D-4687-98C6-34CC47E743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BA69093-C7CB-41FD-B9F9-115F82EE68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355A3E1-5C21-4351-8CFB-5AFCF2949B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AD7E4CA-47D1-4A25-921C-88142B401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92C0C-8B66-42A9-B63A-3A941BF07152}" type="datetimeFigureOut">
              <a:rPr lang="fr-CA" smtClean="0"/>
              <a:t>2021-02-06</a:t>
            </a:fld>
            <a:endParaRPr lang="fr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3516BBA-91A1-47B4-8D54-3FD47AD06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D5C813C-F2FA-452D-8652-3126D9C57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C6EA6-B58E-469A-9C74-54B9228BB853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52410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57AAE0-1FA4-4130-AFFC-F8CA19CCB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67CCD6A-F6DD-42A6-8DE4-EAC0EE792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92C0C-8B66-42A9-B63A-3A941BF07152}" type="datetimeFigureOut">
              <a:rPr lang="fr-CA" smtClean="0"/>
              <a:t>2021-02-06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DFFC2F1-61AF-445C-BD10-D6312342C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4CE0FC6-4188-48DD-BD44-837D4A2D7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C6EA6-B58E-469A-9C74-54B9228BB853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91905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9A17670-EFF7-4E1C-A09F-7DE4031EE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92C0C-8B66-42A9-B63A-3A941BF07152}" type="datetimeFigureOut">
              <a:rPr lang="fr-CA" smtClean="0"/>
              <a:t>2021-02-06</a:t>
            </a:fld>
            <a:endParaRPr lang="fr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E8C65EB-0CFA-40BA-95F4-60207DF10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FDF424-38DF-44C2-9E39-5694D5A02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C6EA6-B58E-469A-9C74-54B9228BB853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40907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224A1C-FB91-440A-BE4C-7E3F1994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7BFC3B-0CBC-4130-8FF7-3C7584842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59F2BAE-436E-480F-95A6-6A29615E67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EC4ABB6-D757-4067-8A47-5CBBAD790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92C0C-8B66-42A9-B63A-3A941BF07152}" type="datetimeFigureOut">
              <a:rPr lang="fr-CA" smtClean="0"/>
              <a:t>2021-02-06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EA231A4-5B45-4C84-AB00-E6C1C2B65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C1EC269-6AFF-4DB6-8D85-7AFEFC9D7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C6EA6-B58E-469A-9C74-54B9228BB853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5916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ED6B9F-5BC2-4E42-8F3A-58D930CDB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1ACE2E2-A7D3-4B47-A460-4BF700505C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E498D36-958B-4CF9-987C-4BF0159A9E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5BCB5C7-8BA9-45F2-97E8-24CEBCB39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92C0C-8B66-42A9-B63A-3A941BF07152}" type="datetimeFigureOut">
              <a:rPr lang="fr-CA" smtClean="0"/>
              <a:t>2021-02-06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7373CD6-28D2-4731-BE86-5369EF3E1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F7E13E7-4177-4F16-82D4-ABF8E3CBD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C6EA6-B58E-469A-9C74-54B9228BB853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12912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776620C-B6AA-470F-85A7-44201B020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75AFAFB-97C1-477C-890A-E1A673FEAD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469A37-6EDC-4795-8694-7D60BF067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92C0C-8B66-42A9-B63A-3A941BF07152}" type="datetimeFigureOut">
              <a:rPr lang="fr-CA" smtClean="0"/>
              <a:t>2021-02-06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68B03F-778E-436B-9D11-DEC1F5D890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6E6F3D-E261-46B6-BBFF-B7D6A25DB8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C6EA6-B58E-469A-9C74-54B9228BB853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4594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D4B3B-A2B4-44F9-B2C2-F15C588FF9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3403" y="1827252"/>
            <a:ext cx="6105194" cy="2031055"/>
          </a:xfrm>
        </p:spPr>
        <p:txBody>
          <a:bodyPr>
            <a:normAutofit/>
          </a:bodyPr>
          <a:lstStyle/>
          <a:p>
            <a:r>
              <a:rPr lang="fr-CA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UX/UI Design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DB09E55-1795-4933-9906-0109631F0295}"/>
              </a:ext>
            </a:extLst>
          </p:cNvPr>
          <p:cNvSpPr txBox="1"/>
          <p:nvPr/>
        </p:nvSpPr>
        <p:spPr>
          <a:xfrm>
            <a:off x="91440" y="6361611"/>
            <a:ext cx="1619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i="1" dirty="0"/>
              <a:t>Usef  Faghihi</a:t>
            </a:r>
          </a:p>
        </p:txBody>
      </p:sp>
    </p:spTree>
    <p:extLst>
      <p:ext uri="{BB962C8B-B14F-4D97-AF65-F5344CB8AC3E}">
        <p14:creationId xmlns:p14="http://schemas.microsoft.com/office/powerpoint/2010/main" val="2412274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448F404C-1E7B-4E60-8C84-826FFF209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92230" cy="6858000"/>
          </a:xfrm>
          <a:prstGeom prst="rect">
            <a:avLst/>
          </a:prstGeom>
        </p:spPr>
      </p:pic>
      <p:sp>
        <p:nvSpPr>
          <p:cNvPr id="6" name="Flèche : gauche 5">
            <a:extLst>
              <a:ext uri="{FF2B5EF4-FFF2-40B4-BE49-F238E27FC236}">
                <a16:creationId xmlns:a16="http://schemas.microsoft.com/office/drawing/2014/main" id="{384AC2ED-C281-493A-BF15-BF2059713170}"/>
              </a:ext>
            </a:extLst>
          </p:cNvPr>
          <p:cNvSpPr/>
          <p:nvPr/>
        </p:nvSpPr>
        <p:spPr>
          <a:xfrm rot="14373648">
            <a:off x="634480" y="5458392"/>
            <a:ext cx="337625" cy="9847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AC35FD3B-5537-4F8A-B0F3-683D707DA2BE}"/>
              </a:ext>
            </a:extLst>
          </p:cNvPr>
          <p:cNvGrpSpPr/>
          <p:nvPr/>
        </p:nvGrpSpPr>
        <p:grpSpPr>
          <a:xfrm>
            <a:off x="455797" y="4967807"/>
            <a:ext cx="347495" cy="369332"/>
            <a:chOff x="600241" y="2495550"/>
            <a:chExt cx="347495" cy="369332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24682726-1EA0-4F72-AAA8-1F4410341F0B}"/>
                </a:ext>
              </a:extLst>
            </p:cNvPr>
            <p:cNvSpPr txBox="1"/>
            <p:nvPr/>
          </p:nvSpPr>
          <p:spPr>
            <a:xfrm>
              <a:off x="628650" y="2495550"/>
              <a:ext cx="257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C6272153-69FF-49E2-87FF-C1F723C3ED8C}"/>
                </a:ext>
              </a:extLst>
            </p:cNvPr>
            <p:cNvSpPr/>
            <p:nvPr/>
          </p:nvSpPr>
          <p:spPr>
            <a:xfrm>
              <a:off x="600241" y="2517725"/>
              <a:ext cx="347495" cy="32498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sp>
        <p:nvSpPr>
          <p:cNvPr id="13" name="Flèche : gauche 12">
            <a:extLst>
              <a:ext uri="{FF2B5EF4-FFF2-40B4-BE49-F238E27FC236}">
                <a16:creationId xmlns:a16="http://schemas.microsoft.com/office/drawing/2014/main" id="{138197F7-458F-4A50-B6A8-C3D07D765839}"/>
              </a:ext>
            </a:extLst>
          </p:cNvPr>
          <p:cNvSpPr/>
          <p:nvPr/>
        </p:nvSpPr>
        <p:spPr>
          <a:xfrm rot="10800000">
            <a:off x="1751383" y="5990023"/>
            <a:ext cx="337625" cy="9847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F75A91B-2B41-46DB-BCB0-C504F762B847}"/>
              </a:ext>
            </a:extLst>
          </p:cNvPr>
          <p:cNvGrpSpPr/>
          <p:nvPr/>
        </p:nvGrpSpPr>
        <p:grpSpPr>
          <a:xfrm>
            <a:off x="1341977" y="5889655"/>
            <a:ext cx="347495" cy="369332"/>
            <a:chOff x="600241" y="2495550"/>
            <a:chExt cx="347495" cy="369332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5958EF90-AA6A-4A63-B6F1-37394BB88C1B}"/>
                </a:ext>
              </a:extLst>
            </p:cNvPr>
            <p:cNvSpPr txBox="1"/>
            <p:nvPr/>
          </p:nvSpPr>
          <p:spPr>
            <a:xfrm>
              <a:off x="628650" y="2495550"/>
              <a:ext cx="257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AA0EFF0C-FEBA-40F5-AA5C-E94508DD3634}"/>
                </a:ext>
              </a:extLst>
            </p:cNvPr>
            <p:cNvSpPr/>
            <p:nvPr/>
          </p:nvSpPr>
          <p:spPr>
            <a:xfrm>
              <a:off x="600241" y="2517725"/>
              <a:ext cx="347495" cy="32498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sp>
        <p:nvSpPr>
          <p:cNvPr id="18" name="Flèche : gauche 17">
            <a:extLst>
              <a:ext uri="{FF2B5EF4-FFF2-40B4-BE49-F238E27FC236}">
                <a16:creationId xmlns:a16="http://schemas.microsoft.com/office/drawing/2014/main" id="{CD72323C-79C5-4EF4-AE46-B18BCD2B17CA}"/>
              </a:ext>
            </a:extLst>
          </p:cNvPr>
          <p:cNvSpPr/>
          <p:nvPr/>
        </p:nvSpPr>
        <p:spPr>
          <a:xfrm rot="14373648">
            <a:off x="4141730" y="6087669"/>
            <a:ext cx="337625" cy="9847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FD906A19-A1CB-41DA-BC00-D1995CD61F0F}"/>
              </a:ext>
            </a:extLst>
          </p:cNvPr>
          <p:cNvGrpSpPr/>
          <p:nvPr/>
        </p:nvGrpSpPr>
        <p:grpSpPr>
          <a:xfrm>
            <a:off x="3899709" y="5620691"/>
            <a:ext cx="347495" cy="369332"/>
            <a:chOff x="600241" y="2495550"/>
            <a:chExt cx="347495" cy="369332"/>
          </a:xfrm>
        </p:grpSpPr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D7E3BBE7-B7E2-46A9-B5A0-DBB7DD3B7300}"/>
                </a:ext>
              </a:extLst>
            </p:cNvPr>
            <p:cNvSpPr txBox="1"/>
            <p:nvPr/>
          </p:nvSpPr>
          <p:spPr>
            <a:xfrm>
              <a:off x="628650" y="2495550"/>
              <a:ext cx="257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5829CDA3-8B34-448F-A8AC-6EA097F2FF1B}"/>
                </a:ext>
              </a:extLst>
            </p:cNvPr>
            <p:cNvSpPr/>
            <p:nvPr/>
          </p:nvSpPr>
          <p:spPr>
            <a:xfrm>
              <a:off x="600241" y="2517725"/>
              <a:ext cx="347495" cy="32498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0938178F-7FD0-4852-A0E9-872005DC72B7}"/>
              </a:ext>
            </a:extLst>
          </p:cNvPr>
          <p:cNvSpPr txBox="1"/>
          <p:nvPr/>
        </p:nvSpPr>
        <p:spPr>
          <a:xfrm>
            <a:off x="8350802" y="1835039"/>
            <a:ext cx="37168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CA" dirty="0"/>
              <a:t>Créer un rectangle de couleur (#444444)</a:t>
            </a:r>
          </a:p>
          <a:p>
            <a:pPr marL="342900" indent="-342900">
              <a:buAutoNum type="arabicPeriod"/>
            </a:pPr>
            <a:endParaRPr lang="fr-CA" dirty="0"/>
          </a:p>
          <a:p>
            <a:pPr marL="342900" indent="-342900">
              <a:buAutoNum type="arabicPeriod"/>
            </a:pPr>
            <a:r>
              <a:rPr lang="fr-CA" dirty="0"/>
              <a:t>Ajouter le texte de couleur #FFFFFF avec 30% d’opacité</a:t>
            </a:r>
          </a:p>
          <a:p>
            <a:pPr marL="342900" indent="-342900">
              <a:buAutoNum type="arabicPeriod"/>
            </a:pPr>
            <a:endParaRPr lang="fr-CA" dirty="0"/>
          </a:p>
          <a:p>
            <a:pPr marL="342900" indent="-342900">
              <a:buAutoNum type="arabicPeriod"/>
            </a:pPr>
            <a:r>
              <a:rPr lang="fr-CA" dirty="0"/>
              <a:t>Ajouter le texte d’opacité 30% 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257F5C9F-AFF1-4B93-83C4-356BA3088155}"/>
              </a:ext>
            </a:extLst>
          </p:cNvPr>
          <p:cNvSpPr/>
          <p:nvPr/>
        </p:nvSpPr>
        <p:spPr>
          <a:xfrm>
            <a:off x="6601216" y="6051661"/>
            <a:ext cx="330397" cy="17049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97245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9409A4-3203-4272-BBAD-EB95F7CA1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8001" y="706927"/>
            <a:ext cx="5998840" cy="334313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Prototype Version Web 		Résultat</a:t>
            </a:r>
            <a:endParaRPr lang="en-US" sz="4800" dirty="0"/>
          </a:p>
        </p:txBody>
      </p:sp>
      <p:pic>
        <p:nvPicPr>
          <p:cNvPr id="32" name="Espace réservé du contenu 31">
            <a:extLst>
              <a:ext uri="{FF2B5EF4-FFF2-40B4-BE49-F238E27FC236}">
                <a16:creationId xmlns:a16="http://schemas.microsoft.com/office/drawing/2014/main" id="{FA8E9CEC-A040-4D3B-B2BB-591D42DED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5345724" cy="6867199"/>
          </a:xfrm>
        </p:spPr>
      </p:pic>
    </p:spTree>
    <p:extLst>
      <p:ext uri="{BB962C8B-B14F-4D97-AF65-F5344CB8AC3E}">
        <p14:creationId xmlns:p14="http://schemas.microsoft.com/office/powerpoint/2010/main" val="2131492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omputer script on a screen">
            <a:extLst>
              <a:ext uri="{FF2B5EF4-FFF2-40B4-BE49-F238E27FC236}">
                <a16:creationId xmlns:a16="http://schemas.microsoft.com/office/drawing/2014/main" id="{83892F50-B9D2-4552-A70B-9D2F52853B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017" b="871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42BEAE8-F2E4-4AD4-9BDD-678E659D0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000" b="1">
                <a:ln w="22225">
                  <a:solidFill>
                    <a:srgbClr val="FFFFFF"/>
                  </a:solidFill>
                </a:ln>
                <a:noFill/>
              </a:rPr>
              <a:t>Partie 2 : Code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8CDDBDB6-D7FE-4916-9041-EE97D86E4F55}"/>
              </a:ext>
            </a:extLst>
          </p:cNvPr>
          <p:cNvSpPr txBox="1"/>
          <p:nvPr/>
        </p:nvSpPr>
        <p:spPr>
          <a:xfrm>
            <a:off x="7534641" y="1065862"/>
            <a:ext cx="3860002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rgbClr val="FFFFFF"/>
                </a:solidFill>
              </a:rPr>
              <a:t>HTML &amp; CSS</a:t>
            </a:r>
          </a:p>
        </p:txBody>
      </p:sp>
    </p:spTree>
    <p:extLst>
      <p:ext uri="{BB962C8B-B14F-4D97-AF65-F5344CB8AC3E}">
        <p14:creationId xmlns:p14="http://schemas.microsoft.com/office/powerpoint/2010/main" val="3371040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B2C658-7EAF-4C99-8E83-A15645BF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dirty="0"/>
              <a:t>Création Projet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9577F282-3F08-4916-990D-9E68AD0A2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407" y="1690688"/>
            <a:ext cx="5095238" cy="3980952"/>
          </a:xfrm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E0C81447-9E64-45ED-AE7F-D719216D886B}"/>
              </a:ext>
            </a:extLst>
          </p:cNvPr>
          <p:cNvSpPr/>
          <p:nvPr/>
        </p:nvSpPr>
        <p:spPr>
          <a:xfrm rot="18736539">
            <a:off x="3546253" y="2738170"/>
            <a:ext cx="464234" cy="15154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BA647ED6-3B6F-47C0-85DC-7DD1F0B6B5CF}"/>
              </a:ext>
            </a:extLst>
          </p:cNvPr>
          <p:cNvSpPr/>
          <p:nvPr/>
        </p:nvSpPr>
        <p:spPr>
          <a:xfrm rot="16200000">
            <a:off x="3334042" y="4614554"/>
            <a:ext cx="464234" cy="15154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E25A151D-00E8-4011-865B-F8ADBD540B5B}"/>
              </a:ext>
            </a:extLst>
          </p:cNvPr>
          <p:cNvGrpSpPr/>
          <p:nvPr/>
        </p:nvGrpSpPr>
        <p:grpSpPr>
          <a:xfrm>
            <a:off x="3328435" y="2977015"/>
            <a:ext cx="347495" cy="369332"/>
            <a:chOff x="600241" y="2495550"/>
            <a:chExt cx="347495" cy="369332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BD21BF38-6210-48A0-939D-B3F316A8B8FD}"/>
                </a:ext>
              </a:extLst>
            </p:cNvPr>
            <p:cNvSpPr txBox="1"/>
            <p:nvPr/>
          </p:nvSpPr>
          <p:spPr>
            <a:xfrm>
              <a:off x="628650" y="2495550"/>
              <a:ext cx="257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031E01A1-9C04-4AD7-A420-B8EA5CAA4564}"/>
                </a:ext>
              </a:extLst>
            </p:cNvPr>
            <p:cNvSpPr/>
            <p:nvPr/>
          </p:nvSpPr>
          <p:spPr>
            <a:xfrm>
              <a:off x="600241" y="2517725"/>
              <a:ext cx="347495" cy="32498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0D539C35-4C70-4D93-BB1B-42C2EE3B62CA}"/>
              </a:ext>
            </a:extLst>
          </p:cNvPr>
          <p:cNvGrpSpPr/>
          <p:nvPr/>
        </p:nvGrpSpPr>
        <p:grpSpPr>
          <a:xfrm>
            <a:off x="3392411" y="4927710"/>
            <a:ext cx="347495" cy="369332"/>
            <a:chOff x="600241" y="2495550"/>
            <a:chExt cx="347495" cy="369332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F6A90F32-14C1-4003-896A-87ADE387ABF4}"/>
                </a:ext>
              </a:extLst>
            </p:cNvPr>
            <p:cNvSpPr txBox="1"/>
            <p:nvPr/>
          </p:nvSpPr>
          <p:spPr>
            <a:xfrm>
              <a:off x="628650" y="2495550"/>
              <a:ext cx="257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2B6CFA9A-9860-48D6-9014-BE9FBEC7DB8F}"/>
                </a:ext>
              </a:extLst>
            </p:cNvPr>
            <p:cNvSpPr/>
            <p:nvPr/>
          </p:nvSpPr>
          <p:spPr>
            <a:xfrm>
              <a:off x="600241" y="2517725"/>
              <a:ext cx="347495" cy="32498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pic>
        <p:nvPicPr>
          <p:cNvPr id="19" name="Image 18">
            <a:extLst>
              <a:ext uri="{FF2B5EF4-FFF2-40B4-BE49-F238E27FC236}">
                <a16:creationId xmlns:a16="http://schemas.microsoft.com/office/drawing/2014/main" id="{3710DBFB-7D44-4CD3-8D81-127A27A20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702" y="1690688"/>
            <a:ext cx="3762900" cy="2448267"/>
          </a:xfrm>
          <a:prstGeom prst="rect">
            <a:avLst/>
          </a:prstGeom>
        </p:spPr>
      </p:pic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20518F7F-AB06-463F-8B57-98146B5141BD}"/>
              </a:ext>
            </a:extLst>
          </p:cNvPr>
          <p:cNvSpPr/>
          <p:nvPr/>
        </p:nvSpPr>
        <p:spPr>
          <a:xfrm rot="10800000">
            <a:off x="9635134" y="2889751"/>
            <a:ext cx="464234" cy="15154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16FD0610-334C-4420-8F53-8FA9B96B5934}"/>
              </a:ext>
            </a:extLst>
          </p:cNvPr>
          <p:cNvGrpSpPr/>
          <p:nvPr/>
        </p:nvGrpSpPr>
        <p:grpSpPr>
          <a:xfrm>
            <a:off x="10095982" y="2755200"/>
            <a:ext cx="347495" cy="369332"/>
            <a:chOff x="600241" y="2495550"/>
            <a:chExt cx="347495" cy="369332"/>
          </a:xfrm>
        </p:grpSpPr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DDDC499C-7B32-4AD9-865B-E4342F319B4D}"/>
                </a:ext>
              </a:extLst>
            </p:cNvPr>
            <p:cNvSpPr txBox="1"/>
            <p:nvPr/>
          </p:nvSpPr>
          <p:spPr>
            <a:xfrm>
              <a:off x="628650" y="2495550"/>
              <a:ext cx="257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FE79523B-A02B-4D9F-9A87-25D6DD9021FE}"/>
                </a:ext>
              </a:extLst>
            </p:cNvPr>
            <p:cNvSpPr/>
            <p:nvPr/>
          </p:nvSpPr>
          <p:spPr>
            <a:xfrm>
              <a:off x="600241" y="2517725"/>
              <a:ext cx="347495" cy="32498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E79B5EBF-9A7C-4805-853D-7476B6402214}"/>
              </a:ext>
            </a:extLst>
          </p:cNvPr>
          <p:cNvSpPr txBox="1"/>
          <p:nvPr/>
        </p:nvSpPr>
        <p:spPr>
          <a:xfrm>
            <a:off x="7685649" y="4190269"/>
            <a:ext cx="3762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/>
              <a:t>Lancer Visual Studio Code /ou Visual studio 2019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88A6EE6B-8A5B-4792-955D-3486F13ABAB5}"/>
              </a:ext>
            </a:extLst>
          </p:cNvPr>
          <p:cNvSpPr txBox="1"/>
          <p:nvPr/>
        </p:nvSpPr>
        <p:spPr>
          <a:xfrm>
            <a:off x="6942794" y="4922443"/>
            <a:ext cx="41921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Étape suivante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Créer un nouveau fichier (Ctrl + N) nommé « index.html 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Créer un dossier </a:t>
            </a:r>
            <a:r>
              <a:rPr lang="fr-CA" dirty="0" err="1"/>
              <a:t>css</a:t>
            </a:r>
            <a:r>
              <a:rPr lang="fr-CA" dirty="0"/>
              <a:t>, et mettez-y un nouveau fichier nommé « main.css » </a:t>
            </a:r>
          </a:p>
        </p:txBody>
      </p:sp>
    </p:spTree>
    <p:extLst>
      <p:ext uri="{BB962C8B-B14F-4D97-AF65-F5344CB8AC3E}">
        <p14:creationId xmlns:p14="http://schemas.microsoft.com/office/powerpoint/2010/main" val="1358343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0B8B064A-7543-4F3E-BCC5-2249DD37E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945" y="1682407"/>
            <a:ext cx="4008378" cy="260149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B322E37-0DAC-485D-AE9D-5F23EA499A6E}"/>
              </a:ext>
            </a:extLst>
          </p:cNvPr>
          <p:cNvSpPr txBox="1"/>
          <p:nvPr/>
        </p:nvSpPr>
        <p:spPr>
          <a:xfrm>
            <a:off x="1414072" y="4755529"/>
            <a:ext cx="3408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Si vous êtes sur Visual Studio Code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F4CCC54-0264-4808-9C94-6B5F8975407A}"/>
              </a:ext>
            </a:extLst>
          </p:cNvPr>
          <p:cNvSpPr txBox="1"/>
          <p:nvPr/>
        </p:nvSpPr>
        <p:spPr>
          <a:xfrm>
            <a:off x="7206643" y="4386197"/>
            <a:ext cx="3408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Si vous êtes sur Visual Studio 2019</a:t>
            </a:r>
          </a:p>
        </p:txBody>
      </p:sp>
      <p:pic>
        <p:nvPicPr>
          <p:cNvPr id="11" name="Image 10" descr="Une image contenant texte, tableau de points, capture d’écran&#10;&#10;Description générée automatiquement">
            <a:extLst>
              <a:ext uri="{FF2B5EF4-FFF2-40B4-BE49-F238E27FC236}">
                <a16:creationId xmlns:a16="http://schemas.microsoft.com/office/drawing/2014/main" id="{B8DFF298-91A9-47C2-8AA8-51B381022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072" y="1600270"/>
            <a:ext cx="3007615" cy="3102023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9ED4DAE-90D2-4C3E-890D-65E7E3D080FE}"/>
              </a:ext>
            </a:extLst>
          </p:cNvPr>
          <p:cNvSpPr txBox="1"/>
          <p:nvPr/>
        </p:nvSpPr>
        <p:spPr>
          <a:xfrm>
            <a:off x="3215697" y="6581001"/>
            <a:ext cx="57606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/>
              <a:t>Mettez dans le même dossier de votre site, le dossier « images » fournie par le professeur</a:t>
            </a:r>
          </a:p>
        </p:txBody>
      </p:sp>
    </p:spTree>
    <p:extLst>
      <p:ext uri="{BB962C8B-B14F-4D97-AF65-F5344CB8AC3E}">
        <p14:creationId xmlns:p14="http://schemas.microsoft.com/office/powerpoint/2010/main" val="853936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9822FF-BE16-4501-B8DA-D0189B2BE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095" y="851517"/>
            <a:ext cx="5238466" cy="29914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HTML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Web Design">
            <a:extLst>
              <a:ext uri="{FF2B5EF4-FFF2-40B4-BE49-F238E27FC236}">
                <a16:creationId xmlns:a16="http://schemas.microsoft.com/office/drawing/2014/main" id="{3C8DD109-CA29-4A8D-A7D3-21755A2C9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21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777B67-7E1B-4030-BBB7-E79A44A66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CA" dirty="0"/>
              <a:t>Structure de la page HTML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DDA4FE23-A2BE-4D21-A09F-3C5AD5874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79608"/>
            <a:ext cx="4335049" cy="1619048"/>
          </a:xfrm>
          <a:prstGeom prst="rect">
            <a:avLst/>
          </a:prstGeom>
        </p:spPr>
      </p:pic>
      <p:sp>
        <p:nvSpPr>
          <p:cNvPr id="6" name="Flèche : gauche 5">
            <a:extLst>
              <a:ext uri="{FF2B5EF4-FFF2-40B4-BE49-F238E27FC236}">
                <a16:creationId xmlns:a16="http://schemas.microsoft.com/office/drawing/2014/main" id="{F4060510-018E-4D2D-9CEF-53BB2D5A3FBE}"/>
              </a:ext>
            </a:extLst>
          </p:cNvPr>
          <p:cNvSpPr/>
          <p:nvPr/>
        </p:nvSpPr>
        <p:spPr>
          <a:xfrm rot="1754466">
            <a:off x="4143995" y="3035350"/>
            <a:ext cx="618978" cy="126609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21A7B7B-F51C-4E20-A9B6-B815727A6E92}"/>
              </a:ext>
            </a:extLst>
          </p:cNvPr>
          <p:cNvSpPr txBox="1"/>
          <p:nvPr/>
        </p:nvSpPr>
        <p:spPr>
          <a:xfrm>
            <a:off x="3119462" y="6182355"/>
            <a:ext cx="2292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/>
              <a:t>Dans la balise &lt;body&gt;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CF5682B-F983-45B6-A4DD-19D1F36B25C5}"/>
              </a:ext>
            </a:extLst>
          </p:cNvPr>
          <p:cNvSpPr txBox="1"/>
          <p:nvPr/>
        </p:nvSpPr>
        <p:spPr>
          <a:xfrm>
            <a:off x="727553" y="1114670"/>
            <a:ext cx="2292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/>
              <a:t>Dans la balise &lt;</a:t>
            </a:r>
            <a:r>
              <a:rPr lang="fr-CA" b="1" dirty="0" err="1"/>
              <a:t>head</a:t>
            </a:r>
            <a:r>
              <a:rPr lang="fr-CA" b="1" dirty="0"/>
              <a:t>&gt;</a:t>
            </a:r>
          </a:p>
        </p:txBody>
      </p:sp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A7A9EE3C-006F-4965-8F27-A8BE7C25FD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896" y="1075497"/>
            <a:ext cx="6761905" cy="5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915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D868F1-FA57-4940-B552-774809E94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CA" dirty="0"/>
              <a:t>Structure de la page HTML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4CCCCB4-466B-4529-825B-08E11758B8BD}"/>
              </a:ext>
            </a:extLst>
          </p:cNvPr>
          <p:cNvSpPr txBox="1"/>
          <p:nvPr/>
        </p:nvSpPr>
        <p:spPr>
          <a:xfrm>
            <a:off x="1055688" y="1068701"/>
            <a:ext cx="4611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On ajoute un autre bloc dans la balise &lt;body&gt;</a:t>
            </a:r>
          </a:p>
        </p:txBody>
      </p:sp>
      <p:pic>
        <p:nvPicPr>
          <p:cNvPr id="6" name="Image 5" descr="Une image contenant texte, intérieur, écran, noir&#10;&#10;Description générée automatiquement">
            <a:extLst>
              <a:ext uri="{FF2B5EF4-FFF2-40B4-BE49-F238E27FC236}">
                <a16:creationId xmlns:a16="http://schemas.microsoft.com/office/drawing/2014/main" id="{F0F7D8D1-9C53-4EDA-AE03-161B4593A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88" y="1440718"/>
            <a:ext cx="7230183" cy="2380952"/>
          </a:xfrm>
          <a:prstGeom prst="rect">
            <a:avLst/>
          </a:prstGeom>
        </p:spPr>
      </p:pic>
      <p:pic>
        <p:nvPicPr>
          <p:cNvPr id="8" name="Image 7" descr="Une image contenant texte, intérieur, écran, noir&#10;&#10;Description générée automatiquement">
            <a:extLst>
              <a:ext uri="{FF2B5EF4-FFF2-40B4-BE49-F238E27FC236}">
                <a16:creationId xmlns:a16="http://schemas.microsoft.com/office/drawing/2014/main" id="{EDC7BBF8-AA55-4DDA-BF4D-373E88794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87" y="4093472"/>
            <a:ext cx="9213727" cy="2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522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FEC9DE-5121-4794-BD60-2542C02F7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2196"/>
            <a:ext cx="10515600" cy="1325563"/>
          </a:xfrm>
        </p:spPr>
        <p:txBody>
          <a:bodyPr/>
          <a:lstStyle/>
          <a:p>
            <a:pPr algn="ctr"/>
            <a:r>
              <a:rPr lang="fr-CA" dirty="0"/>
              <a:t>Structure de la page HTML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A4D3416-A90D-4E51-AEA3-4C2108395910}"/>
              </a:ext>
            </a:extLst>
          </p:cNvPr>
          <p:cNvSpPr txBox="1"/>
          <p:nvPr/>
        </p:nvSpPr>
        <p:spPr>
          <a:xfrm>
            <a:off x="1016499" y="977261"/>
            <a:ext cx="4611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On ajoute un autre bloc dans la balise &lt;body&gt;</a:t>
            </a:r>
          </a:p>
        </p:txBody>
      </p:sp>
      <p:pic>
        <p:nvPicPr>
          <p:cNvPr id="6" name="Image 5" descr="Une image contenant texte, moniteur, intérieur, écran&#10;&#10;Description générée automatiquement">
            <a:extLst>
              <a:ext uri="{FF2B5EF4-FFF2-40B4-BE49-F238E27FC236}">
                <a16:creationId xmlns:a16="http://schemas.microsoft.com/office/drawing/2014/main" id="{9B07E7B7-4F3B-447F-9F42-94D52795B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99" y="1346593"/>
            <a:ext cx="8633938" cy="3183204"/>
          </a:xfrm>
          <a:prstGeom prst="rect">
            <a:avLst/>
          </a:prstGeom>
        </p:spPr>
      </p:pic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7172F560-4A09-420D-B902-1461F7EABA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99" y="4750605"/>
            <a:ext cx="4611756" cy="194285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3E4D20E-11DD-4108-B650-AB988C2E8214}"/>
              </a:ext>
            </a:extLst>
          </p:cNvPr>
          <p:cNvSpPr txBox="1"/>
          <p:nvPr/>
        </p:nvSpPr>
        <p:spPr>
          <a:xfrm>
            <a:off x="6278880" y="6108687"/>
            <a:ext cx="2621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200" dirty="0"/>
              <a:t>Code Complet</a:t>
            </a:r>
          </a:p>
        </p:txBody>
      </p:sp>
    </p:spTree>
    <p:extLst>
      <p:ext uri="{BB962C8B-B14F-4D97-AF65-F5344CB8AC3E}">
        <p14:creationId xmlns:p14="http://schemas.microsoft.com/office/powerpoint/2010/main" val="392487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502C66-4F8D-461B-9280-FBC6AC468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6880" y="2422525"/>
            <a:ext cx="6126480" cy="1325563"/>
          </a:xfrm>
        </p:spPr>
        <p:txBody>
          <a:bodyPr/>
          <a:lstStyle/>
          <a:p>
            <a:pPr algn="ctr"/>
            <a:r>
              <a:rPr lang="fr-CA" dirty="0"/>
              <a:t>Rendu du code HTML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0FD862A-B618-46D5-916A-B487DAB20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31670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6EBFB6-54EF-4558-80BA-1819025FE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Différence entre UX Design et UI Design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43B1039-EEF2-47D5-93ED-3A8CF7E56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13"/>
          <a:stretch/>
        </p:blipFill>
        <p:spPr>
          <a:xfrm>
            <a:off x="838200" y="2056464"/>
            <a:ext cx="6667500" cy="3745608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71BFDCF-6D8A-4C4C-8BE8-93E47FC69FFB}"/>
              </a:ext>
            </a:extLst>
          </p:cNvPr>
          <p:cNvSpPr txBox="1"/>
          <p:nvPr/>
        </p:nvSpPr>
        <p:spPr>
          <a:xfrm>
            <a:off x="7979080" y="1979112"/>
            <a:ext cx="30187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CA" b="0" i="0" dirty="0">
                <a:solidFill>
                  <a:srgbClr val="3D3D3D"/>
                </a:solidFill>
                <a:effectLst/>
                <a:latin typeface="open_sansregular"/>
              </a:rPr>
              <a:t>Bien que parfois confondus, la répartition des tâches entre UX designer et UI designer est relativement nette.</a:t>
            </a:r>
            <a:endParaRPr lang="fr-CA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0DA9127-F1AE-43BD-A918-D7A1837404F9}"/>
              </a:ext>
            </a:extLst>
          </p:cNvPr>
          <p:cNvSpPr txBox="1"/>
          <p:nvPr/>
        </p:nvSpPr>
        <p:spPr>
          <a:xfrm>
            <a:off x="9206631" y="3179441"/>
            <a:ext cx="17912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100" dirty="0"/>
              <a:t>Angle de vue : développeur</a:t>
            </a:r>
          </a:p>
        </p:txBody>
      </p:sp>
    </p:spTree>
    <p:extLst>
      <p:ext uri="{BB962C8B-B14F-4D97-AF65-F5344CB8AC3E}">
        <p14:creationId xmlns:p14="http://schemas.microsoft.com/office/powerpoint/2010/main" val="1694589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C2F8544-17F6-42EB-8949-F0B7CC9D9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003" y="2761177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CSS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C06A921-0728-453A-A215-3C6B471CEE35}"/>
              </a:ext>
            </a:extLst>
          </p:cNvPr>
          <p:cNvSpPr txBox="1"/>
          <p:nvPr/>
        </p:nvSpPr>
        <p:spPr>
          <a:xfrm>
            <a:off x="1970059" y="3933553"/>
            <a:ext cx="2190462" cy="50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Feuille de Style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Graphic 41" descr="Feuille">
            <a:extLst>
              <a:ext uri="{FF2B5EF4-FFF2-40B4-BE49-F238E27FC236}">
                <a16:creationId xmlns:a16="http://schemas.microsoft.com/office/drawing/2014/main" id="{A72C256B-D8F5-4C75-A126-FADA7BB74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7184" y="1216485"/>
            <a:ext cx="3781051" cy="3781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21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0424BCE5-9375-449E-A2E2-52324826EA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5" r="8428" b="-2"/>
          <a:stretch/>
        </p:blipFill>
        <p:spPr>
          <a:xfrm>
            <a:off x="0" y="770394"/>
            <a:ext cx="5803323" cy="5018034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EB7B9F1-AB6D-4D84-BF15-F872598597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01" b="-2"/>
          <a:stretch/>
        </p:blipFill>
        <p:spPr>
          <a:xfrm>
            <a:off x="6094475" y="1483821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73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47C2EDFE-3BEA-4725-AC66-88F39D6DA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533401"/>
            <a:ext cx="4169663" cy="5791198"/>
          </a:xfrm>
          <a:prstGeom prst="rect">
            <a:avLst/>
          </a:prstGeom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0F71D430-3A32-4285-9047-02767C27C8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028" y="746761"/>
            <a:ext cx="7078811" cy="440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97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DD35B226-89D5-4DC3-AE45-C25CD8F6E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6" y="366413"/>
            <a:ext cx="4866667" cy="612517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BCAC1EA-3BB1-4300-987B-4E0676B15F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65530"/>
            <a:ext cx="6974854" cy="652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661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8E3404D8-A3CF-4AD8-AAA0-18CE1D54EC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" y="0"/>
            <a:ext cx="4400000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111A607-3738-4E1C-ACCC-9EF6E7FE93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239493"/>
            <a:ext cx="7528560" cy="637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07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BAAC270-E593-4C4A-8B55-9D54C57E3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2" y="126609"/>
            <a:ext cx="4609524" cy="6625883"/>
          </a:xfrm>
          <a:prstGeom prst="rect">
            <a:avLst/>
          </a:prstGeom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F3E798C7-F73F-4765-A23C-1DE1A9CA84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433" y="126609"/>
            <a:ext cx="7287065" cy="3190476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A382014F-87A3-4DD1-9AF4-CB28E21FAA49}"/>
              </a:ext>
            </a:extLst>
          </p:cNvPr>
          <p:cNvSpPr/>
          <p:nvPr/>
        </p:nvSpPr>
        <p:spPr>
          <a:xfrm>
            <a:off x="8214165" y="1195314"/>
            <a:ext cx="562707" cy="26728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629DC12F-6D2D-488E-BCF7-3494E0E84441}"/>
              </a:ext>
            </a:extLst>
          </p:cNvPr>
          <p:cNvSpPr/>
          <p:nvPr/>
        </p:nvSpPr>
        <p:spPr>
          <a:xfrm>
            <a:off x="11262165" y="1195314"/>
            <a:ext cx="562707" cy="26728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0705B245-8681-49D7-A6E8-A2ECAAEC32AF}"/>
              </a:ext>
            </a:extLst>
          </p:cNvPr>
          <p:cNvCxnSpPr/>
          <p:nvPr/>
        </p:nvCxnSpPr>
        <p:spPr>
          <a:xfrm>
            <a:off x="3225800" y="2235200"/>
            <a:ext cx="4318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275F57A8-8E67-4374-BDDC-9C044B2FD9BB}"/>
              </a:ext>
            </a:extLst>
          </p:cNvPr>
          <p:cNvCxnSpPr>
            <a:cxnSpLocks/>
          </p:cNvCxnSpPr>
          <p:nvPr/>
        </p:nvCxnSpPr>
        <p:spPr>
          <a:xfrm>
            <a:off x="3657600" y="3439550"/>
            <a:ext cx="6096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2CC0EC34-78E1-4D1D-9955-3695C65E06CC}"/>
              </a:ext>
            </a:extLst>
          </p:cNvPr>
          <p:cNvCxnSpPr>
            <a:cxnSpLocks/>
          </p:cNvCxnSpPr>
          <p:nvPr/>
        </p:nvCxnSpPr>
        <p:spPr>
          <a:xfrm>
            <a:off x="3441700" y="5473700"/>
            <a:ext cx="3175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198E2215-CC55-4AB9-A9A3-EB21EC566B4E}"/>
              </a:ext>
            </a:extLst>
          </p:cNvPr>
          <p:cNvSpPr/>
          <p:nvPr/>
        </p:nvSpPr>
        <p:spPr>
          <a:xfrm>
            <a:off x="5397500" y="1476350"/>
            <a:ext cx="266114" cy="8575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2" name="Flèche : bas 21">
            <a:extLst>
              <a:ext uri="{FF2B5EF4-FFF2-40B4-BE49-F238E27FC236}">
                <a16:creationId xmlns:a16="http://schemas.microsoft.com/office/drawing/2014/main" id="{10D0CE0B-407D-4D02-8E4C-1527E478C379}"/>
              </a:ext>
            </a:extLst>
          </p:cNvPr>
          <p:cNvSpPr/>
          <p:nvPr/>
        </p:nvSpPr>
        <p:spPr>
          <a:xfrm>
            <a:off x="8483600" y="743707"/>
            <a:ext cx="101600" cy="36830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3" name="Flèche : bas 22">
            <a:extLst>
              <a:ext uri="{FF2B5EF4-FFF2-40B4-BE49-F238E27FC236}">
                <a16:creationId xmlns:a16="http://schemas.microsoft.com/office/drawing/2014/main" id="{D3F560F7-AA3E-4DA9-9244-716E1BCC9F11}"/>
              </a:ext>
            </a:extLst>
          </p:cNvPr>
          <p:cNvSpPr/>
          <p:nvPr/>
        </p:nvSpPr>
        <p:spPr>
          <a:xfrm>
            <a:off x="11547331" y="743707"/>
            <a:ext cx="101600" cy="36830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ACC98DD7-D0A8-4AFD-8D38-91AB4A8F64B1}"/>
              </a:ext>
            </a:extLst>
          </p:cNvPr>
          <p:cNvGrpSpPr/>
          <p:nvPr/>
        </p:nvGrpSpPr>
        <p:grpSpPr>
          <a:xfrm>
            <a:off x="8360652" y="332722"/>
            <a:ext cx="347495" cy="369332"/>
            <a:chOff x="600241" y="2495550"/>
            <a:chExt cx="347495" cy="369332"/>
          </a:xfrm>
        </p:grpSpPr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2B87BD04-5B0A-482D-806C-D24D3AB5E3D7}"/>
                </a:ext>
              </a:extLst>
            </p:cNvPr>
            <p:cNvSpPr txBox="1"/>
            <p:nvPr/>
          </p:nvSpPr>
          <p:spPr>
            <a:xfrm>
              <a:off x="628650" y="2495550"/>
              <a:ext cx="257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BFF939F7-128B-4EF6-9323-742EEEFB5E75}"/>
                </a:ext>
              </a:extLst>
            </p:cNvPr>
            <p:cNvSpPr/>
            <p:nvPr/>
          </p:nvSpPr>
          <p:spPr>
            <a:xfrm>
              <a:off x="600241" y="2517725"/>
              <a:ext cx="347495" cy="32498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D3C660BB-68D6-47B7-B0A6-7827D3F2783D}"/>
              </a:ext>
            </a:extLst>
          </p:cNvPr>
          <p:cNvGrpSpPr/>
          <p:nvPr/>
        </p:nvGrpSpPr>
        <p:grpSpPr>
          <a:xfrm>
            <a:off x="11424383" y="310547"/>
            <a:ext cx="347495" cy="369332"/>
            <a:chOff x="600241" y="2495550"/>
            <a:chExt cx="347495" cy="369332"/>
          </a:xfrm>
        </p:grpSpPr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54CF39DA-D1E1-4BBB-AACC-1249164B9546}"/>
                </a:ext>
              </a:extLst>
            </p:cNvPr>
            <p:cNvSpPr txBox="1"/>
            <p:nvPr/>
          </p:nvSpPr>
          <p:spPr>
            <a:xfrm>
              <a:off x="628650" y="2495550"/>
              <a:ext cx="257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22011F9E-EB5B-407C-A047-C43C18AC4500}"/>
                </a:ext>
              </a:extLst>
            </p:cNvPr>
            <p:cNvSpPr/>
            <p:nvPr/>
          </p:nvSpPr>
          <p:spPr>
            <a:xfrm>
              <a:off x="600241" y="2517725"/>
              <a:ext cx="347495" cy="32498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C9DE0551-6E7F-4004-9F14-7189D1823341}"/>
              </a:ext>
            </a:extLst>
          </p:cNvPr>
          <p:cNvGrpSpPr/>
          <p:nvPr/>
        </p:nvGrpSpPr>
        <p:grpSpPr>
          <a:xfrm>
            <a:off x="3742007" y="2050534"/>
            <a:ext cx="347495" cy="369332"/>
            <a:chOff x="600241" y="2495550"/>
            <a:chExt cx="347495" cy="369332"/>
          </a:xfrm>
        </p:grpSpPr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72284284-DFF5-4807-8F7B-404771E2F593}"/>
                </a:ext>
              </a:extLst>
            </p:cNvPr>
            <p:cNvSpPr txBox="1"/>
            <p:nvPr/>
          </p:nvSpPr>
          <p:spPr>
            <a:xfrm>
              <a:off x="628650" y="2495550"/>
              <a:ext cx="257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D169956E-C5DD-4A3E-98EB-CF11015A8FA9}"/>
                </a:ext>
              </a:extLst>
            </p:cNvPr>
            <p:cNvSpPr/>
            <p:nvPr/>
          </p:nvSpPr>
          <p:spPr>
            <a:xfrm>
              <a:off x="600241" y="2517725"/>
              <a:ext cx="347495" cy="32498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35CCA875-F740-425C-90D5-7FA318AD47CF}"/>
              </a:ext>
            </a:extLst>
          </p:cNvPr>
          <p:cNvGrpSpPr/>
          <p:nvPr/>
        </p:nvGrpSpPr>
        <p:grpSpPr>
          <a:xfrm>
            <a:off x="3853843" y="3495863"/>
            <a:ext cx="347495" cy="369332"/>
            <a:chOff x="600241" y="2495550"/>
            <a:chExt cx="347495" cy="369332"/>
          </a:xfrm>
        </p:grpSpPr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DD1A5729-18BD-4098-BEA0-94E8358B09E8}"/>
                </a:ext>
              </a:extLst>
            </p:cNvPr>
            <p:cNvSpPr txBox="1"/>
            <p:nvPr/>
          </p:nvSpPr>
          <p:spPr>
            <a:xfrm>
              <a:off x="628650" y="2495550"/>
              <a:ext cx="257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1C62C884-6696-4D3B-92AA-FB520AB9C0E0}"/>
                </a:ext>
              </a:extLst>
            </p:cNvPr>
            <p:cNvSpPr/>
            <p:nvPr/>
          </p:nvSpPr>
          <p:spPr>
            <a:xfrm>
              <a:off x="600241" y="2517725"/>
              <a:ext cx="347495" cy="32498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FB23FB68-CDB6-4A38-A167-189130FA648C}"/>
              </a:ext>
            </a:extLst>
          </p:cNvPr>
          <p:cNvGrpSpPr/>
          <p:nvPr/>
        </p:nvGrpSpPr>
        <p:grpSpPr>
          <a:xfrm>
            <a:off x="3915754" y="5135265"/>
            <a:ext cx="347495" cy="369332"/>
            <a:chOff x="600241" y="2495550"/>
            <a:chExt cx="347495" cy="369332"/>
          </a:xfrm>
        </p:grpSpPr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76476F0F-954F-4155-AAAE-9D8E3D284388}"/>
                </a:ext>
              </a:extLst>
            </p:cNvPr>
            <p:cNvSpPr txBox="1"/>
            <p:nvPr/>
          </p:nvSpPr>
          <p:spPr>
            <a:xfrm>
              <a:off x="628650" y="2495550"/>
              <a:ext cx="257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5C47391D-D74B-491B-9E6A-905B8D1E5F55}"/>
                </a:ext>
              </a:extLst>
            </p:cNvPr>
            <p:cNvSpPr/>
            <p:nvPr/>
          </p:nvSpPr>
          <p:spPr>
            <a:xfrm>
              <a:off x="600241" y="2517725"/>
              <a:ext cx="347495" cy="32498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818B36F7-7B52-4CF5-B769-9E18CD350D7A}"/>
              </a:ext>
            </a:extLst>
          </p:cNvPr>
          <p:cNvGrpSpPr/>
          <p:nvPr/>
        </p:nvGrpSpPr>
        <p:grpSpPr>
          <a:xfrm>
            <a:off x="4986505" y="1328957"/>
            <a:ext cx="347495" cy="369332"/>
            <a:chOff x="600241" y="2495550"/>
            <a:chExt cx="347495" cy="369332"/>
          </a:xfrm>
        </p:grpSpPr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D7A81356-A094-420C-A6B2-4488DEB52AE3}"/>
                </a:ext>
              </a:extLst>
            </p:cNvPr>
            <p:cNvSpPr txBox="1"/>
            <p:nvPr/>
          </p:nvSpPr>
          <p:spPr>
            <a:xfrm>
              <a:off x="628650" y="2495550"/>
              <a:ext cx="257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0E51DE50-638A-4ED5-8D81-9EDC40CC2485}"/>
                </a:ext>
              </a:extLst>
            </p:cNvPr>
            <p:cNvSpPr/>
            <p:nvPr/>
          </p:nvSpPr>
          <p:spPr>
            <a:xfrm>
              <a:off x="600241" y="2517725"/>
              <a:ext cx="347495" cy="32498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pic>
        <p:nvPicPr>
          <p:cNvPr id="43" name="Image 42">
            <a:extLst>
              <a:ext uri="{FF2B5EF4-FFF2-40B4-BE49-F238E27FC236}">
                <a16:creationId xmlns:a16="http://schemas.microsoft.com/office/drawing/2014/main" id="{4AB29E43-486F-4A8F-BD87-F7CC0F51B0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434" y="3380913"/>
            <a:ext cx="7287064" cy="333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90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5CD40CE-3221-4983-8707-422A0DEE4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79" y="242315"/>
            <a:ext cx="5736032" cy="637336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2879D1F-D40E-43C5-9CCC-FC626D795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931" y="305430"/>
            <a:ext cx="4338300" cy="631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2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1688F252-CF20-408B-9916-F58320B8C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33" y="172179"/>
            <a:ext cx="4511470" cy="6467772"/>
          </a:xfrm>
          <a:prstGeom prst="rect">
            <a:avLst/>
          </a:prstGeom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5BF5E46-1BE0-4564-B2B0-70E28D6846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529" y="857"/>
            <a:ext cx="5053741" cy="6857143"/>
          </a:xfrm>
          <a:prstGeom prst="rect">
            <a:avLst/>
          </a:prstGeom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E0E7FCF3-FC9F-495E-8A95-30D1FDCFF027}"/>
              </a:ext>
            </a:extLst>
          </p:cNvPr>
          <p:cNvSpPr/>
          <p:nvPr/>
        </p:nvSpPr>
        <p:spPr>
          <a:xfrm>
            <a:off x="4811151" y="6217919"/>
            <a:ext cx="1666435" cy="14126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00192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30408B7-02B2-4EC4-8EE8-B53E74642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117A00-E1E3-4C50-9444-14FB2BC77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233674"/>
            <a:ext cx="12192000" cy="26243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F94DD81-85DC-4822-AC54-C280BAB84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4428318"/>
            <a:ext cx="8508512" cy="12740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Comment donner du style </a:t>
            </a:r>
            <a:r>
              <a:rPr lang="en-US" sz="4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à</a:t>
            </a:r>
            <a:r>
              <a:rPr lang="en-US" sz="42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notre bouton option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D7132C-4227-4546-A796-73F79D52F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1" y="1141970"/>
            <a:ext cx="10261600" cy="228320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CA30F3A-949D-4014-A5BD-809F81E84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08171" y="4641753"/>
            <a:ext cx="1128382" cy="847206"/>
            <a:chOff x="8183879" y="1000124"/>
            <a:chExt cx="1562267" cy="1172973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A486C148-F247-4847-8096-6992A8A97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05C5920-B89E-417C-9583-B3DC913ADD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ED6CC74C-827C-4AC9-B567-06F79EA259B6}"/>
              </a:ext>
            </a:extLst>
          </p:cNvPr>
          <p:cNvSpPr/>
          <p:nvPr/>
        </p:nvSpPr>
        <p:spPr>
          <a:xfrm>
            <a:off x="8844777" y="2452256"/>
            <a:ext cx="1257869" cy="35675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23316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6EFD90C-B59A-49F9-A076-C451B55858D1}"/>
              </a:ext>
            </a:extLst>
          </p:cNvPr>
          <p:cNvSpPr txBox="1"/>
          <p:nvPr/>
        </p:nvSpPr>
        <p:spPr>
          <a:xfrm>
            <a:off x="659192" y="-159053"/>
            <a:ext cx="5178960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Revenir</a:t>
            </a:r>
            <a:r>
              <a:rPr lang="en-US" sz="2000" dirty="0"/>
              <a:t> sur le </a:t>
            </a:r>
            <a:r>
              <a:rPr lang="en-US" sz="2000" dirty="0" err="1"/>
              <a:t>fichier</a:t>
            </a:r>
            <a:r>
              <a:rPr lang="en-US" sz="2000" dirty="0"/>
              <a:t> « index.html » </a:t>
            </a:r>
            <a:r>
              <a:rPr lang="en-US" sz="2000" dirty="0" err="1"/>
              <a:t>puis</a:t>
            </a:r>
            <a:r>
              <a:rPr lang="en-US" sz="2000" dirty="0"/>
              <a:t> </a:t>
            </a:r>
            <a:r>
              <a:rPr lang="en-US" sz="2000" dirty="0" err="1"/>
              <a:t>supprimer</a:t>
            </a:r>
            <a:r>
              <a:rPr lang="en-US" sz="2000" dirty="0"/>
              <a:t> « e » sur hide-mobile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D056FE18-823A-4AC9-A1E4-98C0E4A8D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82" y="1294229"/>
            <a:ext cx="6527216" cy="549204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F788968-47FC-45E6-BA82-D8C43E846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32" y="2351460"/>
            <a:ext cx="5167185" cy="3581791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43E188CF-89ED-4462-9616-0BA55EAB19C8}"/>
              </a:ext>
            </a:extLst>
          </p:cNvPr>
          <p:cNvSpPr/>
          <p:nvPr/>
        </p:nvSpPr>
        <p:spPr>
          <a:xfrm>
            <a:off x="2675419" y="3221502"/>
            <a:ext cx="841504" cy="20749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58430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615CA54-2D8F-4DB9-9887-BC8DA3CF16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fr-CA" b="1">
                <a:solidFill>
                  <a:srgbClr val="FFFFFF"/>
                </a:solidFill>
              </a:rPr>
              <a:t>Partie 1 : Design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029A376-BF8D-4CE7-8F4E-A57BCA36CA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r>
              <a:rPr lang="fr-CA">
                <a:solidFill>
                  <a:srgbClr val="FFFFFF"/>
                </a:solidFill>
              </a:rPr>
              <a:t>XD Adobe</a:t>
            </a:r>
          </a:p>
        </p:txBody>
      </p:sp>
    </p:spTree>
    <p:extLst>
      <p:ext uri="{BB962C8B-B14F-4D97-AF65-F5344CB8AC3E}">
        <p14:creationId xmlns:p14="http://schemas.microsoft.com/office/powerpoint/2010/main" val="30294424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E7910134-E459-4EE0-8C2C-D57A1FC4A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8" y="195666"/>
            <a:ext cx="4371429" cy="6466667"/>
          </a:xfrm>
          <a:prstGeom prst="rect">
            <a:avLst/>
          </a:prstGeom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C4FDBDC6-3753-457B-AB63-0D14F7F2D9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925" y="29429"/>
            <a:ext cx="6523809" cy="6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07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F017C59-63A7-4FC2-8747-0C86606A7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471"/>
            <a:ext cx="2887906" cy="368305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F26B205-7812-4706-8327-E4C05EC1AD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704" y="0"/>
            <a:ext cx="4356295" cy="6858000"/>
          </a:xfrm>
          <a:prstGeom prst="rect">
            <a:avLst/>
          </a:prstGeom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EBDFE894-7759-4BD5-8ABD-65A9E5E38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809" y="0"/>
            <a:ext cx="4467037" cy="6828571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2E878121-BE6F-4A2A-A8C7-723010462706}"/>
              </a:ext>
            </a:extLst>
          </p:cNvPr>
          <p:cNvSpPr/>
          <p:nvPr/>
        </p:nvSpPr>
        <p:spPr>
          <a:xfrm>
            <a:off x="5528602" y="800099"/>
            <a:ext cx="462623" cy="6066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9749E8DB-1452-4712-8A41-7D75A2D0455F}"/>
              </a:ext>
            </a:extLst>
          </p:cNvPr>
          <p:cNvSpPr/>
          <p:nvPr/>
        </p:nvSpPr>
        <p:spPr>
          <a:xfrm>
            <a:off x="6068806" y="1001485"/>
            <a:ext cx="1262743" cy="222267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255966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A7EF4BA-AED7-41BF-A76D-57073CE90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Style bouton option terminé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F644EEC9-E86F-411B-A1C3-CE7CB3E3E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774887"/>
            <a:ext cx="6780700" cy="5305897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EB2ABAA8-6F79-4FDB-A469-044437F52445}"/>
              </a:ext>
            </a:extLst>
          </p:cNvPr>
          <p:cNvSpPr/>
          <p:nvPr/>
        </p:nvSpPr>
        <p:spPr>
          <a:xfrm>
            <a:off x="6850743" y="2612571"/>
            <a:ext cx="798286" cy="23222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587166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2C8EFB9-7374-46AA-A724-C09EF1EB9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anchor="ctr">
            <a:normAutofit/>
          </a:bodyPr>
          <a:lstStyle/>
          <a:p>
            <a:pPr algn="ctr"/>
            <a:r>
              <a:rPr lang="fr-CA" sz="5600" b="1">
                <a:solidFill>
                  <a:srgbClr val="FFFFFF"/>
                </a:solidFill>
              </a:rPr>
              <a:t>@media queries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455AC9-E8DB-480C-95C8-263AF757C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r>
              <a:rPr lang="fr-CA" sz="2000" b="0" i="0">
                <a:solidFill>
                  <a:schemeClr val="tx1">
                    <a:alpha val="80000"/>
                  </a:schemeClr>
                </a:solidFill>
                <a:effectLst/>
              </a:rPr>
              <a:t>Ce sont des règles à appliquer pour changer le design d'un site en fonction des caractéristiques de l'écran ! </a:t>
            </a:r>
          </a:p>
          <a:p>
            <a:r>
              <a:rPr lang="fr-CA" sz="2000" b="0" i="0">
                <a:solidFill>
                  <a:schemeClr val="tx1">
                    <a:alpha val="80000"/>
                  </a:schemeClr>
                </a:solidFill>
                <a:effectLst/>
              </a:rPr>
              <a:t>Grâce à cette technique, nous pourrons créer un design qui s'adapte automatiquement à l'écran de chaque visiteur !</a:t>
            </a:r>
            <a:endParaRPr lang="fr-CA" sz="20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1788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0FAE728-C5A9-4B0F-B89E-F4BED8250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938B951-7EFC-40A2-B198-E73D39DFB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2E4506E-6A0E-49A0-BC31-8CADBFF3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EED4D51-65BF-4AEE-B596-7CB61A70B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A2218D44-A156-4E8C-A365-C1C7F1417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6639"/>
            <a:ext cx="11090274" cy="675441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sz="3300"/>
              <a:t>Comment visualiser les changements fait par @media queries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E1E1CDC-A2CE-4F00-B313-65888FE02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1" y="1785257"/>
            <a:ext cx="7933236" cy="4521944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0038ED8-AB5D-4349-8AE5-680781E95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422" y="1090208"/>
            <a:ext cx="3828802" cy="2791456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00766F9C-BC14-4A16-863F-379F4AE46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161" y="4701039"/>
            <a:ext cx="2686672" cy="19980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F9E3C9F8-FC0F-4D88-A67E-D00F3D79EFB2}"/>
              </a:ext>
            </a:extLst>
          </p:cNvPr>
          <p:cNvSpPr/>
          <p:nvPr/>
        </p:nvSpPr>
        <p:spPr>
          <a:xfrm rot="10558811">
            <a:off x="11224565" y="6442451"/>
            <a:ext cx="493486" cy="141668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38A937C-81D4-4B3F-985B-0A8D8B830637}"/>
              </a:ext>
            </a:extLst>
          </p:cNvPr>
          <p:cNvSpPr txBox="1"/>
          <p:nvPr/>
        </p:nvSpPr>
        <p:spPr>
          <a:xfrm>
            <a:off x="8120327" y="4448402"/>
            <a:ext cx="15534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/>
              <a:t>Click droit de la souris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1D49231B-C28D-4DA8-A77C-5D82E7307BDD}"/>
              </a:ext>
            </a:extLst>
          </p:cNvPr>
          <p:cNvSpPr/>
          <p:nvPr/>
        </p:nvSpPr>
        <p:spPr>
          <a:xfrm>
            <a:off x="11756571" y="1289957"/>
            <a:ext cx="250103" cy="3048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ED0E6E95-F5F9-415D-9B06-C6EED73ED71D}"/>
              </a:ext>
            </a:extLst>
          </p:cNvPr>
          <p:cNvSpPr/>
          <p:nvPr/>
        </p:nvSpPr>
        <p:spPr>
          <a:xfrm rot="13959788">
            <a:off x="10763026" y="2931646"/>
            <a:ext cx="493486" cy="8800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2" name="Flèche : droite 21">
            <a:extLst>
              <a:ext uri="{FF2B5EF4-FFF2-40B4-BE49-F238E27FC236}">
                <a16:creationId xmlns:a16="http://schemas.microsoft.com/office/drawing/2014/main" id="{1D929356-34E4-4ABD-84D9-04D1308B6DE5}"/>
              </a:ext>
            </a:extLst>
          </p:cNvPr>
          <p:cNvSpPr/>
          <p:nvPr/>
        </p:nvSpPr>
        <p:spPr>
          <a:xfrm rot="21196520">
            <a:off x="9189967" y="3737684"/>
            <a:ext cx="493486" cy="8800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FD42FC7D-8D7B-45E5-9034-94ECB77323A7}"/>
              </a:ext>
            </a:extLst>
          </p:cNvPr>
          <p:cNvGrpSpPr/>
          <p:nvPr/>
        </p:nvGrpSpPr>
        <p:grpSpPr>
          <a:xfrm>
            <a:off x="11409076" y="1105291"/>
            <a:ext cx="347495" cy="369332"/>
            <a:chOff x="600241" y="2495550"/>
            <a:chExt cx="347495" cy="369332"/>
          </a:xfrm>
        </p:grpSpPr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A6E24A5F-AE81-4934-94EF-60C8EA153E66}"/>
                </a:ext>
              </a:extLst>
            </p:cNvPr>
            <p:cNvSpPr txBox="1"/>
            <p:nvPr/>
          </p:nvSpPr>
          <p:spPr>
            <a:xfrm>
              <a:off x="628650" y="2495550"/>
              <a:ext cx="257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DA0B69A4-8898-4531-BCC2-441E363BF1A2}"/>
                </a:ext>
              </a:extLst>
            </p:cNvPr>
            <p:cNvSpPr/>
            <p:nvPr/>
          </p:nvSpPr>
          <p:spPr>
            <a:xfrm>
              <a:off x="600241" y="2517725"/>
              <a:ext cx="347495" cy="32498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BDD9AC62-88FD-48E8-A335-7ED498369526}"/>
              </a:ext>
            </a:extLst>
          </p:cNvPr>
          <p:cNvGrpSpPr/>
          <p:nvPr/>
        </p:nvGrpSpPr>
        <p:grpSpPr>
          <a:xfrm>
            <a:off x="11123814" y="3115019"/>
            <a:ext cx="347495" cy="369332"/>
            <a:chOff x="600241" y="2495550"/>
            <a:chExt cx="347495" cy="369332"/>
          </a:xfrm>
        </p:grpSpPr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9A19C584-90C9-47A1-922A-97EFB444A0AE}"/>
                </a:ext>
              </a:extLst>
            </p:cNvPr>
            <p:cNvSpPr txBox="1"/>
            <p:nvPr/>
          </p:nvSpPr>
          <p:spPr>
            <a:xfrm>
              <a:off x="628650" y="2495550"/>
              <a:ext cx="257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195D1B12-76E1-4FCC-B31A-38F5D26DE2FC}"/>
                </a:ext>
              </a:extLst>
            </p:cNvPr>
            <p:cNvSpPr/>
            <p:nvPr/>
          </p:nvSpPr>
          <p:spPr>
            <a:xfrm>
              <a:off x="600241" y="2517725"/>
              <a:ext cx="347495" cy="32498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1059AC19-1270-41A5-960F-E7F056C21253}"/>
              </a:ext>
            </a:extLst>
          </p:cNvPr>
          <p:cNvGrpSpPr/>
          <p:nvPr/>
        </p:nvGrpSpPr>
        <p:grpSpPr>
          <a:xfrm>
            <a:off x="8868662" y="3787144"/>
            <a:ext cx="347495" cy="369332"/>
            <a:chOff x="600241" y="2495550"/>
            <a:chExt cx="347495" cy="369332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669F127B-85AF-4A8E-B220-606A9D86AD6D}"/>
                </a:ext>
              </a:extLst>
            </p:cNvPr>
            <p:cNvSpPr txBox="1"/>
            <p:nvPr/>
          </p:nvSpPr>
          <p:spPr>
            <a:xfrm>
              <a:off x="628650" y="2495550"/>
              <a:ext cx="257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29B585EE-CAF8-49FC-B853-B691C4FD7938}"/>
                </a:ext>
              </a:extLst>
            </p:cNvPr>
            <p:cNvSpPr/>
            <p:nvPr/>
          </p:nvSpPr>
          <p:spPr>
            <a:xfrm>
              <a:off x="600241" y="2517725"/>
              <a:ext cx="347495" cy="32498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sp>
        <p:nvSpPr>
          <p:cNvPr id="17" name="ZoneTexte 16">
            <a:extLst>
              <a:ext uri="{FF2B5EF4-FFF2-40B4-BE49-F238E27FC236}">
                <a16:creationId xmlns:a16="http://schemas.microsoft.com/office/drawing/2014/main" id="{1CF462B0-4215-45A0-8F0C-1B0A05FEABD3}"/>
              </a:ext>
            </a:extLst>
          </p:cNvPr>
          <p:cNvSpPr txBox="1"/>
          <p:nvPr/>
        </p:nvSpPr>
        <p:spPr>
          <a:xfrm>
            <a:off x="9168736" y="3994124"/>
            <a:ext cx="2204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Ou Tout simplement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97824CC9-FB78-4989-AB6D-DE39AD99F7CE}"/>
              </a:ext>
            </a:extLst>
          </p:cNvPr>
          <p:cNvSpPr/>
          <p:nvPr/>
        </p:nvSpPr>
        <p:spPr>
          <a:xfrm>
            <a:off x="2155371" y="2181136"/>
            <a:ext cx="250103" cy="3048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EDB83230-0899-4895-8DFD-CB8D25DA4702}"/>
              </a:ext>
            </a:extLst>
          </p:cNvPr>
          <p:cNvSpPr/>
          <p:nvPr/>
        </p:nvSpPr>
        <p:spPr>
          <a:xfrm rot="7229458">
            <a:off x="2279968" y="1902187"/>
            <a:ext cx="493486" cy="8800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7FFE6132-6DE6-4EA0-A9EF-A710CD96165E}"/>
              </a:ext>
            </a:extLst>
          </p:cNvPr>
          <p:cNvSpPr txBox="1"/>
          <p:nvPr/>
        </p:nvSpPr>
        <p:spPr>
          <a:xfrm>
            <a:off x="1166188" y="1403463"/>
            <a:ext cx="3047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/>
              <a:t>Modifier la valeur de la largeur d’écran</a:t>
            </a:r>
          </a:p>
        </p:txBody>
      </p:sp>
    </p:spTree>
    <p:extLst>
      <p:ext uri="{BB962C8B-B14F-4D97-AF65-F5344CB8AC3E}">
        <p14:creationId xmlns:p14="http://schemas.microsoft.com/office/powerpoint/2010/main" val="27280958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444097EE-65B0-4A69-AE91-514186250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8" y="400390"/>
            <a:ext cx="4809524" cy="544761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D4DE9B-02B1-4187-8064-95071F8E39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443" y="0"/>
            <a:ext cx="5285714" cy="6400000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ECED0034-196E-46FE-B5B0-1DC07D489F0B}"/>
              </a:ext>
            </a:extLst>
          </p:cNvPr>
          <p:cNvCxnSpPr/>
          <p:nvPr/>
        </p:nvCxnSpPr>
        <p:spPr>
          <a:xfrm>
            <a:off x="3352800" y="2298700"/>
            <a:ext cx="4318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78A05025-423D-4D2F-B8D4-AAD3BA03FC84}"/>
              </a:ext>
            </a:extLst>
          </p:cNvPr>
          <p:cNvCxnSpPr/>
          <p:nvPr/>
        </p:nvCxnSpPr>
        <p:spPr>
          <a:xfrm>
            <a:off x="3162300" y="1206500"/>
            <a:ext cx="4318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>
            <a:extLst>
              <a:ext uri="{FF2B5EF4-FFF2-40B4-BE49-F238E27FC236}">
                <a16:creationId xmlns:a16="http://schemas.microsoft.com/office/drawing/2014/main" id="{35521F4E-E638-4A0C-849C-4F9CA945FDFD}"/>
              </a:ext>
            </a:extLst>
          </p:cNvPr>
          <p:cNvSpPr/>
          <p:nvPr/>
        </p:nvSpPr>
        <p:spPr>
          <a:xfrm>
            <a:off x="7581900" y="0"/>
            <a:ext cx="444500" cy="3048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734711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33E1D374-2808-4AC4-A5B6-A1A5518B6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19" y="524209"/>
            <a:ext cx="3904762" cy="535238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3509761-BA97-4CAE-87F7-7B617AE2C9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295" y="0"/>
            <a:ext cx="4395789" cy="6200376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CD9BCAEC-3E68-42A7-A704-96888D85816B}"/>
              </a:ext>
            </a:extLst>
          </p:cNvPr>
          <p:cNvCxnSpPr/>
          <p:nvPr/>
        </p:nvCxnSpPr>
        <p:spPr>
          <a:xfrm>
            <a:off x="3390900" y="1473200"/>
            <a:ext cx="4318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10">
            <a:extLst>
              <a:ext uri="{FF2B5EF4-FFF2-40B4-BE49-F238E27FC236}">
                <a16:creationId xmlns:a16="http://schemas.microsoft.com/office/drawing/2014/main" id="{48F625DF-71F3-41C1-9A9F-EAC86F6CC775}"/>
              </a:ext>
            </a:extLst>
          </p:cNvPr>
          <p:cNvSpPr/>
          <p:nvPr/>
        </p:nvSpPr>
        <p:spPr>
          <a:xfrm>
            <a:off x="7315200" y="0"/>
            <a:ext cx="444500" cy="3048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65984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148F054-E44E-4F6B-8B72-1C9175039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" y="62333"/>
            <a:ext cx="4123809" cy="673333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8597A25-9655-4819-B5F8-E81653465F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729" y="-1"/>
            <a:ext cx="5986542" cy="6858000"/>
          </a:xfrm>
          <a:prstGeom prst="rect">
            <a:avLst/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50F391C-DA98-4D5E-9868-97384A99F578}"/>
              </a:ext>
            </a:extLst>
          </p:cNvPr>
          <p:cNvCxnSpPr/>
          <p:nvPr/>
        </p:nvCxnSpPr>
        <p:spPr>
          <a:xfrm>
            <a:off x="3314700" y="990600"/>
            <a:ext cx="4318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24EE8AC5-F0D2-4FD1-B277-AF61D306D900}"/>
              </a:ext>
            </a:extLst>
          </p:cNvPr>
          <p:cNvSpPr/>
          <p:nvPr/>
        </p:nvSpPr>
        <p:spPr>
          <a:xfrm>
            <a:off x="7404100" y="330200"/>
            <a:ext cx="381000" cy="2921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252413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C3B93A06-D29E-4662-82E6-A185E72EB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" y="113719"/>
            <a:ext cx="4390476" cy="663056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A0C0493-5894-4F69-A870-8BF79217D9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064" y="113719"/>
            <a:ext cx="6009524" cy="6630562"/>
          </a:xfrm>
          <a:prstGeom prst="rect">
            <a:avLst/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444D8CC8-F1F3-4458-8BE0-77B4C7B1CC11}"/>
              </a:ext>
            </a:extLst>
          </p:cNvPr>
          <p:cNvCxnSpPr/>
          <p:nvPr/>
        </p:nvCxnSpPr>
        <p:spPr>
          <a:xfrm>
            <a:off x="3632200" y="622300"/>
            <a:ext cx="4318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A655F89D-005F-4B8C-A072-FCA5C6D49DC6}"/>
              </a:ext>
            </a:extLst>
          </p:cNvPr>
          <p:cNvSpPr/>
          <p:nvPr/>
        </p:nvSpPr>
        <p:spPr>
          <a:xfrm>
            <a:off x="7562850" y="406400"/>
            <a:ext cx="381000" cy="2921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4884499-EDAA-43E4-9368-82F149B04005}"/>
              </a:ext>
            </a:extLst>
          </p:cNvPr>
          <p:cNvSpPr txBox="1"/>
          <p:nvPr/>
        </p:nvSpPr>
        <p:spPr>
          <a:xfrm>
            <a:off x="4560811" y="6474154"/>
            <a:ext cx="740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FF0000"/>
                </a:solidFill>
              </a:rPr>
              <a:t>Suite</a:t>
            </a:r>
          </a:p>
        </p:txBody>
      </p:sp>
    </p:spTree>
    <p:extLst>
      <p:ext uri="{BB962C8B-B14F-4D97-AF65-F5344CB8AC3E}">
        <p14:creationId xmlns:p14="http://schemas.microsoft.com/office/powerpoint/2010/main" val="28553531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A000981-7E46-4ADA-90DB-84BC22E71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0"/>
            <a:ext cx="4635324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6B23934-B9B6-4186-8AA7-2BBC11CEAD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021" y="0"/>
            <a:ext cx="5984128" cy="6858000"/>
          </a:xfrm>
          <a:prstGeom prst="rect">
            <a:avLst/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7FD2A137-5CD3-4E59-9E45-9E73483E930D}"/>
              </a:ext>
            </a:extLst>
          </p:cNvPr>
          <p:cNvCxnSpPr/>
          <p:nvPr/>
        </p:nvCxnSpPr>
        <p:spPr>
          <a:xfrm>
            <a:off x="3008085" y="448129"/>
            <a:ext cx="4318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71C4B97D-059F-4FBF-9DC1-02946949DBEF}"/>
              </a:ext>
            </a:extLst>
          </p:cNvPr>
          <p:cNvSpPr/>
          <p:nvPr/>
        </p:nvSpPr>
        <p:spPr>
          <a:xfrm>
            <a:off x="8284935" y="348344"/>
            <a:ext cx="381000" cy="2921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08106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0D147A41-A88D-4843-A963-493B02975B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5"/>
          <a:stretch/>
        </p:blipFill>
        <p:spPr>
          <a:xfrm>
            <a:off x="380341" y="1245139"/>
            <a:ext cx="5556995" cy="561286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B0619EA-F78D-4FC6-9852-AF617B170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dirty="0"/>
              <a:t>Prototype Version Web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05428E7-3C08-4E5F-832F-0E722B40D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2478"/>
            <a:ext cx="380342" cy="5655522"/>
          </a:xfrm>
          <a:prstGeom prst="rect">
            <a:avLst/>
          </a:prstGeom>
        </p:spPr>
      </p:pic>
      <p:sp>
        <p:nvSpPr>
          <p:cNvPr id="8" name="Flèche : gauche 7">
            <a:extLst>
              <a:ext uri="{FF2B5EF4-FFF2-40B4-BE49-F238E27FC236}">
                <a16:creationId xmlns:a16="http://schemas.microsoft.com/office/drawing/2014/main" id="{855D34A6-E993-44C2-9E8C-8B2B5642B0B0}"/>
              </a:ext>
            </a:extLst>
          </p:cNvPr>
          <p:cNvSpPr/>
          <p:nvPr/>
        </p:nvSpPr>
        <p:spPr>
          <a:xfrm>
            <a:off x="380342" y="6330461"/>
            <a:ext cx="416169" cy="112541"/>
          </a:xfrm>
          <a:prstGeom prst="lef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B97CC1D7-BB5C-49CC-9B2A-9E92549EF4FE}"/>
              </a:ext>
            </a:extLst>
          </p:cNvPr>
          <p:cNvSpPr/>
          <p:nvPr/>
        </p:nvSpPr>
        <p:spPr>
          <a:xfrm>
            <a:off x="3448379" y="5346700"/>
            <a:ext cx="380342" cy="26616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" name="Flèche : bas 11">
            <a:extLst>
              <a:ext uri="{FF2B5EF4-FFF2-40B4-BE49-F238E27FC236}">
                <a16:creationId xmlns:a16="http://schemas.microsoft.com/office/drawing/2014/main" id="{18D9874C-F6CA-45D5-9798-6235CD381421}"/>
              </a:ext>
            </a:extLst>
          </p:cNvPr>
          <p:cNvSpPr/>
          <p:nvPr/>
        </p:nvSpPr>
        <p:spPr>
          <a:xfrm rot="19216877">
            <a:off x="1285874" y="2379248"/>
            <a:ext cx="114300" cy="523875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AA36460-19EE-41CB-9600-3B4298DA6608}"/>
              </a:ext>
            </a:extLst>
          </p:cNvPr>
          <p:cNvSpPr txBox="1"/>
          <p:nvPr/>
        </p:nvSpPr>
        <p:spPr>
          <a:xfrm>
            <a:off x="588426" y="2095500"/>
            <a:ext cx="191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Créer un rectangle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CF38B8F-E5A6-4247-A6BE-41629CF20B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37742"/>
            <a:ext cx="4467225" cy="3961905"/>
          </a:xfrm>
          <a:prstGeom prst="rect">
            <a:avLst/>
          </a:prstGeom>
        </p:spPr>
      </p:pic>
      <p:sp>
        <p:nvSpPr>
          <p:cNvPr id="16" name="Flèche : haut 15">
            <a:extLst>
              <a:ext uri="{FF2B5EF4-FFF2-40B4-BE49-F238E27FC236}">
                <a16:creationId xmlns:a16="http://schemas.microsoft.com/office/drawing/2014/main" id="{33B57A56-786C-4020-A9D4-5D5CFE046102}"/>
              </a:ext>
            </a:extLst>
          </p:cNvPr>
          <p:cNvSpPr/>
          <p:nvPr/>
        </p:nvSpPr>
        <p:spPr>
          <a:xfrm rot="1120996">
            <a:off x="9464590" y="2412557"/>
            <a:ext cx="161925" cy="628650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2382AB-9092-435B-904A-8BAE74578073}"/>
              </a:ext>
            </a:extLst>
          </p:cNvPr>
          <p:cNvSpPr txBox="1"/>
          <p:nvPr/>
        </p:nvSpPr>
        <p:spPr>
          <a:xfrm>
            <a:off x="8639503" y="3041169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Ajout d’icone</a:t>
            </a:r>
          </a:p>
        </p:txBody>
      </p:sp>
      <p:sp>
        <p:nvSpPr>
          <p:cNvPr id="18" name="Flèche : haut 17">
            <a:extLst>
              <a:ext uri="{FF2B5EF4-FFF2-40B4-BE49-F238E27FC236}">
                <a16:creationId xmlns:a16="http://schemas.microsoft.com/office/drawing/2014/main" id="{2B2C730C-7E26-4401-A765-EB95A9665F84}"/>
              </a:ext>
            </a:extLst>
          </p:cNvPr>
          <p:cNvSpPr/>
          <p:nvPr/>
        </p:nvSpPr>
        <p:spPr>
          <a:xfrm rot="20988657">
            <a:off x="6586183" y="2381314"/>
            <a:ext cx="110158" cy="476001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CFC5A60-AC9E-43F0-8E0D-A9EAA576B9C3}"/>
              </a:ext>
            </a:extLst>
          </p:cNvPr>
          <p:cNvSpPr txBox="1"/>
          <p:nvPr/>
        </p:nvSpPr>
        <p:spPr>
          <a:xfrm>
            <a:off x="6270357" y="2824193"/>
            <a:ext cx="1466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Ajout un logo</a:t>
            </a:r>
          </a:p>
        </p:txBody>
      </p:sp>
    </p:spTree>
    <p:extLst>
      <p:ext uri="{BB962C8B-B14F-4D97-AF65-F5344CB8AC3E}">
        <p14:creationId xmlns:p14="http://schemas.microsoft.com/office/powerpoint/2010/main" val="19106117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D3FD125E-0F39-4820-BD76-4440A7EA6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137" y="480583"/>
            <a:ext cx="6407950" cy="5568525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CEDD85DA-6E9E-477D-8186-4DD67985E080}"/>
              </a:ext>
            </a:extLst>
          </p:cNvPr>
          <p:cNvSpPr/>
          <p:nvPr/>
        </p:nvSpPr>
        <p:spPr>
          <a:xfrm>
            <a:off x="8120882" y="516792"/>
            <a:ext cx="381000" cy="2921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54716B1-D5E5-499D-A193-EEB7B03798D6}"/>
              </a:ext>
            </a:extLst>
          </p:cNvPr>
          <p:cNvSpPr txBox="1"/>
          <p:nvPr/>
        </p:nvSpPr>
        <p:spPr>
          <a:xfrm>
            <a:off x="1207476" y="6169998"/>
            <a:ext cx="9777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/>
              <a:t>Si je mets le bloc </a:t>
            </a:r>
            <a:r>
              <a:rPr lang="fr-CA" sz="1400" b="1" dirty="0"/>
              <a:t>@media </a:t>
            </a:r>
            <a:r>
              <a:rPr lang="fr-CA" sz="1400" b="1" dirty="0" err="1"/>
              <a:t>only</a:t>
            </a:r>
            <a:r>
              <a:rPr lang="fr-CA" sz="1400" b="1" dirty="0"/>
              <a:t> screen and </a:t>
            </a:r>
            <a:r>
              <a:rPr lang="fr-CA" sz="1400" dirty="0"/>
              <a:t>(</a:t>
            </a:r>
            <a:r>
              <a:rPr lang="fr-CA" sz="1400" b="1" dirty="0"/>
              <a:t>min-width:1600px){…}</a:t>
            </a:r>
            <a:r>
              <a:rPr lang="fr-CA" sz="1400" dirty="0"/>
              <a:t> à l’intérieur de </a:t>
            </a:r>
            <a:r>
              <a:rPr lang="fr-CA" sz="1400" b="1" dirty="0"/>
              <a:t>@media </a:t>
            </a:r>
            <a:r>
              <a:rPr lang="fr-CA" sz="1400" b="1" dirty="0" err="1"/>
              <a:t>only</a:t>
            </a:r>
            <a:r>
              <a:rPr lang="fr-CA" sz="1400" b="1" dirty="0"/>
              <a:t> screen and </a:t>
            </a:r>
            <a:r>
              <a:rPr lang="fr-CA" sz="1400" dirty="0"/>
              <a:t>(</a:t>
            </a:r>
            <a:r>
              <a:rPr lang="fr-CA" sz="1400" b="1" dirty="0"/>
              <a:t>min-width:1024px){…}</a:t>
            </a:r>
            <a:r>
              <a:rPr lang="fr-CA" sz="1400" dirty="0"/>
              <a:t> (après @keyframes scrolling), Est-ce que cela fonctionne ? Essayer…</a:t>
            </a:r>
          </a:p>
        </p:txBody>
      </p:sp>
      <p:pic>
        <p:nvPicPr>
          <p:cNvPr id="15" name="Image 1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3ED397E-55E0-4A6F-B9A8-522C27B5D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13" y="808892"/>
            <a:ext cx="4257143" cy="5057143"/>
          </a:xfrm>
          <a:prstGeom prst="rect">
            <a:avLst/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8EF83383-6DCC-49D2-B4C6-5C6E40931464}"/>
              </a:ext>
            </a:extLst>
          </p:cNvPr>
          <p:cNvCxnSpPr/>
          <p:nvPr/>
        </p:nvCxnSpPr>
        <p:spPr>
          <a:xfrm>
            <a:off x="3469640" y="4054593"/>
            <a:ext cx="4318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12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5">
            <a:extLst>
              <a:ext uri="{FF2B5EF4-FFF2-40B4-BE49-F238E27FC236}">
                <a16:creationId xmlns:a16="http://schemas.microsoft.com/office/drawing/2014/main" id="{F6285A5F-6712-47A0-8A11-F0DFF60D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276856" y="1645695"/>
            <a:ext cx="4418320" cy="387728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A6F8ABB-6C5D-4349-9E1B-198D1ABF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2343" y="643383"/>
            <a:ext cx="2926988" cy="2594434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chemeClr val="tx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B971ABA8-4CDB-4EEE-8C48-AA4FDB650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2071858"/>
            <a:ext cx="8109718" cy="4786143"/>
          </a:xfrm>
          <a:custGeom>
            <a:avLst/>
            <a:gdLst>
              <a:gd name="connsiteX0" fmla="*/ 7381313 w 8109718"/>
              <a:gd name="connsiteY0" fmla="*/ 1839459 h 4786143"/>
              <a:gd name="connsiteX1" fmla="*/ 7381313 w 8109718"/>
              <a:gd name="connsiteY1" fmla="*/ 1853646 h 4786143"/>
              <a:gd name="connsiteX2" fmla="*/ 7379359 w 8109718"/>
              <a:gd name="connsiteY2" fmla="*/ 1846552 h 4786143"/>
              <a:gd name="connsiteX3" fmla="*/ 1321854 w 8109718"/>
              <a:gd name="connsiteY3" fmla="*/ 0 h 4786143"/>
              <a:gd name="connsiteX4" fmla="*/ 5365317 w 8109718"/>
              <a:gd name="connsiteY4" fmla="*/ 0 h 4786143"/>
              <a:gd name="connsiteX5" fmla="*/ 5985373 w 8109718"/>
              <a:gd name="connsiteY5" fmla="*/ 365439 h 4786143"/>
              <a:gd name="connsiteX6" fmla="*/ 8011470 w 8109718"/>
              <a:gd name="connsiteY6" fmla="*/ 3854515 h 4786143"/>
              <a:gd name="connsiteX7" fmla="*/ 8011470 w 8109718"/>
              <a:gd name="connsiteY7" fmla="*/ 4567993 h 4786143"/>
              <a:gd name="connsiteX8" fmla="*/ 7904625 w 8109718"/>
              <a:gd name="connsiteY8" fmla="*/ 4751987 h 4786143"/>
              <a:gd name="connsiteX9" fmla="*/ 7884791 w 8109718"/>
              <a:gd name="connsiteY9" fmla="*/ 4786143 h 4786143"/>
              <a:gd name="connsiteX10" fmla="*/ 0 w 8109718"/>
              <a:gd name="connsiteY10" fmla="*/ 4786143 h 4786143"/>
              <a:gd name="connsiteX11" fmla="*/ 0 w 8109718"/>
              <a:gd name="connsiteY11" fmla="*/ 1564110 h 4786143"/>
              <a:gd name="connsiteX12" fmla="*/ 27177 w 8109718"/>
              <a:gd name="connsiteY12" fmla="*/ 1517107 h 4786143"/>
              <a:gd name="connsiteX13" fmla="*/ 693065 w 8109718"/>
              <a:gd name="connsiteY13" fmla="*/ 365439 h 4786143"/>
              <a:gd name="connsiteX14" fmla="*/ 1321854 w 8109718"/>
              <a:gd name="connsiteY14" fmla="*/ 0 h 478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09718" h="4786143">
                <a:moveTo>
                  <a:pt x="7381313" y="1839459"/>
                </a:moveTo>
                <a:lnTo>
                  <a:pt x="7381313" y="1853646"/>
                </a:lnTo>
                <a:lnTo>
                  <a:pt x="7379359" y="1846552"/>
                </a:lnTo>
                <a:close/>
                <a:moveTo>
                  <a:pt x="1321854" y="0"/>
                </a:moveTo>
                <a:cubicBezTo>
                  <a:pt x="1321854" y="0"/>
                  <a:pt x="1321854" y="0"/>
                  <a:pt x="5365317" y="0"/>
                </a:cubicBezTo>
                <a:cubicBezTo>
                  <a:pt x="5618580" y="0"/>
                  <a:pt x="5863108" y="139215"/>
                  <a:pt x="5985373" y="365439"/>
                </a:cubicBezTo>
                <a:cubicBezTo>
                  <a:pt x="5985373" y="365439"/>
                  <a:pt x="5985373" y="365439"/>
                  <a:pt x="8011470" y="3854515"/>
                </a:cubicBezTo>
                <a:cubicBezTo>
                  <a:pt x="8142468" y="4072039"/>
                  <a:pt x="8142468" y="4350470"/>
                  <a:pt x="8011470" y="4567993"/>
                </a:cubicBezTo>
                <a:cubicBezTo>
                  <a:pt x="8011470" y="4567993"/>
                  <a:pt x="8011470" y="4567993"/>
                  <a:pt x="7904625" y="4751987"/>
                </a:cubicBezTo>
                <a:lnTo>
                  <a:pt x="7884791" y="4786143"/>
                </a:lnTo>
                <a:lnTo>
                  <a:pt x="0" y="4786143"/>
                </a:lnTo>
                <a:lnTo>
                  <a:pt x="0" y="1564110"/>
                </a:lnTo>
                <a:lnTo>
                  <a:pt x="27177" y="1517107"/>
                </a:lnTo>
                <a:cubicBezTo>
                  <a:pt x="220245" y="1183191"/>
                  <a:pt x="440895" y="801574"/>
                  <a:pt x="693065" y="365439"/>
                </a:cubicBezTo>
                <a:cubicBezTo>
                  <a:pt x="824063" y="139215"/>
                  <a:pt x="1059859" y="0"/>
                  <a:pt x="13218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26F7BD5-640B-466B-83B4-A2D33B4D1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281" y="2961564"/>
            <a:ext cx="5124734" cy="32686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JavaScript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AD463E1-6621-44B4-A995-C70A4631D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7830" y="385730"/>
            <a:ext cx="1128382" cy="847206"/>
            <a:chOff x="5307830" y="325570"/>
            <a:chExt cx="1128382" cy="847206"/>
          </a:xfrm>
        </p:grpSpPr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76100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E5FEC148-9A78-4D11-AA48-6D6F89B80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05" y="1992770"/>
            <a:ext cx="5549783" cy="4354961"/>
          </a:xfrm>
          <a:prstGeom prst="rect">
            <a:avLst/>
          </a:prstGeom>
        </p:spPr>
      </p:pic>
      <p:sp>
        <p:nvSpPr>
          <p:cNvPr id="6" name="Flèche : gauche 5">
            <a:extLst>
              <a:ext uri="{FF2B5EF4-FFF2-40B4-BE49-F238E27FC236}">
                <a16:creationId xmlns:a16="http://schemas.microsoft.com/office/drawing/2014/main" id="{FB1F0B73-AE2D-4986-AC99-88A2603792C9}"/>
              </a:ext>
            </a:extLst>
          </p:cNvPr>
          <p:cNvSpPr/>
          <p:nvPr/>
        </p:nvSpPr>
        <p:spPr>
          <a:xfrm>
            <a:off x="2251539" y="2016369"/>
            <a:ext cx="870857" cy="174171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Flèche : gauche 6">
            <a:extLst>
              <a:ext uri="{FF2B5EF4-FFF2-40B4-BE49-F238E27FC236}">
                <a16:creationId xmlns:a16="http://schemas.microsoft.com/office/drawing/2014/main" id="{741EC4D5-F8A5-4D51-BF36-5B8DC69C296B}"/>
              </a:ext>
            </a:extLst>
          </p:cNvPr>
          <p:cNvSpPr/>
          <p:nvPr/>
        </p:nvSpPr>
        <p:spPr>
          <a:xfrm>
            <a:off x="1816110" y="5868572"/>
            <a:ext cx="870857" cy="174171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Parenthèse ouvrante 10">
            <a:extLst>
              <a:ext uri="{FF2B5EF4-FFF2-40B4-BE49-F238E27FC236}">
                <a16:creationId xmlns:a16="http://schemas.microsoft.com/office/drawing/2014/main" id="{28507EB3-6DBF-486B-8403-756367A51859}"/>
              </a:ext>
            </a:extLst>
          </p:cNvPr>
          <p:cNvSpPr/>
          <p:nvPr/>
        </p:nvSpPr>
        <p:spPr>
          <a:xfrm>
            <a:off x="1111348" y="2504049"/>
            <a:ext cx="225083" cy="3094893"/>
          </a:xfrm>
          <a:prstGeom prst="leftBracke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B952B0D-CD3B-4118-AF10-A66C5B894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713" y="707056"/>
            <a:ext cx="4733333" cy="128571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14CC0C95-AB0B-4DD2-AEA4-2776485FF0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714" y="2404874"/>
            <a:ext cx="4733333" cy="3942857"/>
          </a:xfrm>
          <a:prstGeom prst="rect">
            <a:avLst/>
          </a:prstGeom>
        </p:spPr>
      </p:pic>
      <p:sp>
        <p:nvSpPr>
          <p:cNvPr id="16" name="Flèche : gauche 15">
            <a:extLst>
              <a:ext uri="{FF2B5EF4-FFF2-40B4-BE49-F238E27FC236}">
                <a16:creationId xmlns:a16="http://schemas.microsoft.com/office/drawing/2014/main" id="{3757B67F-B897-4914-B830-BD8E6C2FECBB}"/>
              </a:ext>
            </a:extLst>
          </p:cNvPr>
          <p:cNvSpPr/>
          <p:nvPr/>
        </p:nvSpPr>
        <p:spPr>
          <a:xfrm rot="10800000">
            <a:off x="9831679" y="1549789"/>
            <a:ext cx="870857" cy="138333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43DEA0E-91D2-4EAF-A4BD-9C2F083C1B37}"/>
              </a:ext>
            </a:extLst>
          </p:cNvPr>
          <p:cNvSpPr txBox="1"/>
          <p:nvPr/>
        </p:nvSpPr>
        <p:spPr>
          <a:xfrm>
            <a:off x="320747" y="1623438"/>
            <a:ext cx="1351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/>
              <a:t>Index.html</a:t>
            </a:r>
          </a:p>
        </p:txBody>
      </p:sp>
    </p:spTree>
    <p:extLst>
      <p:ext uri="{BB962C8B-B14F-4D97-AF65-F5344CB8AC3E}">
        <p14:creationId xmlns:p14="http://schemas.microsoft.com/office/powerpoint/2010/main" val="28502260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4AD461-503B-4038-8D67-0FF0778A9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CA" sz="4800" b="1" dirty="0"/>
              <a:t>Défi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C3320CF-AD73-4A78-886F-75CFC9D3A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62" y="1690688"/>
            <a:ext cx="5495238" cy="150476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EBD6DF4-B750-4586-81F7-41B2D2D1E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05" y="1690688"/>
            <a:ext cx="4733333" cy="394285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5B6421A-C4C6-4773-87D8-F38689C2EDC0}"/>
              </a:ext>
            </a:extLst>
          </p:cNvPr>
          <p:cNvSpPr txBox="1"/>
          <p:nvPr/>
        </p:nvSpPr>
        <p:spPr>
          <a:xfrm>
            <a:off x="600762" y="1321356"/>
            <a:ext cx="5363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/>
              <a:t>Version desktop (</a:t>
            </a:r>
            <a:r>
              <a:rPr lang="fr-CA" sz="1600" i="1" dirty="0"/>
              <a:t>la navigation n’a plus de texte près de l’icône</a:t>
            </a:r>
            <a:r>
              <a:rPr lang="fr-CA" sz="1600" dirty="0"/>
              <a:t>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A406525-8C85-4BE0-A63A-3A7BEA08CD30}"/>
              </a:ext>
            </a:extLst>
          </p:cNvPr>
          <p:cNvSpPr txBox="1"/>
          <p:nvPr/>
        </p:nvSpPr>
        <p:spPr>
          <a:xfrm>
            <a:off x="6857905" y="1321356"/>
            <a:ext cx="4958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Version mobile </a:t>
            </a:r>
            <a:r>
              <a:rPr lang="fr-CA" sz="1800" dirty="0"/>
              <a:t>(</a:t>
            </a:r>
            <a:r>
              <a:rPr lang="fr-CA" sz="1600" i="1" dirty="0"/>
              <a:t>la navigation a de texte près de l’icône</a:t>
            </a:r>
            <a:r>
              <a:rPr lang="fr-CA" sz="1800" dirty="0"/>
              <a:t>)</a:t>
            </a:r>
            <a:endParaRPr lang="fr-CA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77038B4-231D-4FFC-968A-0D6AB0F9906B}"/>
              </a:ext>
            </a:extLst>
          </p:cNvPr>
          <p:cNvSpPr txBox="1"/>
          <p:nvPr/>
        </p:nvSpPr>
        <p:spPr>
          <a:xfrm>
            <a:off x="838200" y="3662116"/>
            <a:ext cx="54952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Ajouter du code seulement sur votre fichier </a:t>
            </a:r>
            <a:r>
              <a:rPr lang="fr-CA" i="1" dirty="0"/>
              <a:t>index.html </a:t>
            </a:r>
            <a:r>
              <a:rPr lang="fr-CA" dirty="0"/>
              <a:t>pour avoir cette version desktop et version mobile pour le même code, </a:t>
            </a:r>
            <a:r>
              <a:rPr lang="fr-CA" b="1" i="1" dirty="0"/>
              <a:t>Ne toucher pas au fichier main.css</a:t>
            </a:r>
          </a:p>
          <a:p>
            <a:endParaRPr lang="fr-CA" i="1" dirty="0"/>
          </a:p>
          <a:p>
            <a:r>
              <a:rPr lang="fr-CA" i="1" dirty="0"/>
              <a:t>Indice : Ajouter la classe « </a:t>
            </a:r>
            <a:r>
              <a:rPr lang="fr-CA" i="1" dirty="0" err="1"/>
              <a:t>hide</a:t>
            </a:r>
            <a:r>
              <a:rPr lang="fr-CA" i="1" dirty="0"/>
              <a:t>-desktop » sur certaines balises du fichier index.html</a:t>
            </a:r>
          </a:p>
        </p:txBody>
      </p:sp>
      <p:sp>
        <p:nvSpPr>
          <p:cNvPr id="11" name="Flèche : gauche 10">
            <a:extLst>
              <a:ext uri="{FF2B5EF4-FFF2-40B4-BE49-F238E27FC236}">
                <a16:creationId xmlns:a16="http://schemas.microsoft.com/office/drawing/2014/main" id="{F26FC12F-F655-4BA4-A696-AB2DA40AB8B0}"/>
              </a:ext>
            </a:extLst>
          </p:cNvPr>
          <p:cNvSpPr/>
          <p:nvPr/>
        </p:nvSpPr>
        <p:spPr>
          <a:xfrm rot="7977731">
            <a:off x="3780734" y="2874465"/>
            <a:ext cx="562708" cy="196947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450298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 4" descr="Une image contenant texte, écran, capture d’écran, argent&#10;&#10;Description générée automatiquement">
            <a:extLst>
              <a:ext uri="{FF2B5EF4-FFF2-40B4-BE49-F238E27FC236}">
                <a16:creationId xmlns:a16="http://schemas.microsoft.com/office/drawing/2014/main" id="{DF6A9D52-35C3-4C2D-A47F-A6E18B271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1" y="370248"/>
            <a:ext cx="5256067" cy="459564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F928186-7CBB-466D-83B1-FBC2E4028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>
            <a:normAutofit/>
          </a:bodyPr>
          <a:lstStyle/>
          <a:p>
            <a:r>
              <a:rPr lang="fr-C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Résultat du défi</a:t>
            </a:r>
            <a:endParaRPr lang="fr-CA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9A4BBD7-6A49-4BC4-A6F5-80D9E280A87F}"/>
              </a:ext>
            </a:extLst>
          </p:cNvPr>
          <p:cNvSpPr txBox="1"/>
          <p:nvPr/>
        </p:nvSpPr>
        <p:spPr>
          <a:xfrm>
            <a:off x="112541" y="62973"/>
            <a:ext cx="844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Avant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6F45234-3405-4D1B-9E01-F6734C881D71}"/>
              </a:ext>
            </a:extLst>
          </p:cNvPr>
          <p:cNvSpPr txBox="1"/>
          <p:nvPr/>
        </p:nvSpPr>
        <p:spPr>
          <a:xfrm>
            <a:off x="5673969" y="47119"/>
            <a:ext cx="844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Après</a:t>
            </a:r>
          </a:p>
        </p:txBody>
      </p:sp>
      <p:pic>
        <p:nvPicPr>
          <p:cNvPr id="19" name="Image 18" descr="Une image contenant texte&#10;&#10;Description générée automatiquement">
            <a:extLst>
              <a:ext uri="{FF2B5EF4-FFF2-40B4-BE49-F238E27FC236}">
                <a16:creationId xmlns:a16="http://schemas.microsoft.com/office/drawing/2014/main" id="{FD5F603C-45AE-48C1-A2F7-7C756FBB2E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799" y="370248"/>
            <a:ext cx="6370660" cy="4595646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914AD1A1-C49F-4D54-BE9C-00A8E54113E9}"/>
              </a:ext>
            </a:extLst>
          </p:cNvPr>
          <p:cNvCxnSpPr/>
          <p:nvPr/>
        </p:nvCxnSpPr>
        <p:spPr>
          <a:xfrm>
            <a:off x="9278594" y="2569596"/>
            <a:ext cx="119284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513A0AC9-80B9-4C36-9FEE-45C038B59B09}"/>
              </a:ext>
            </a:extLst>
          </p:cNvPr>
          <p:cNvCxnSpPr/>
          <p:nvPr/>
        </p:nvCxnSpPr>
        <p:spPr>
          <a:xfrm>
            <a:off x="9457954" y="3049572"/>
            <a:ext cx="119284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1439B6D1-B991-4FA4-BDE7-B9CE785174C7}"/>
              </a:ext>
            </a:extLst>
          </p:cNvPr>
          <p:cNvCxnSpPr/>
          <p:nvPr/>
        </p:nvCxnSpPr>
        <p:spPr>
          <a:xfrm>
            <a:off x="9457954" y="3551655"/>
            <a:ext cx="119284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DB161F47-1C2A-440D-8282-49688ED64F56}"/>
              </a:ext>
            </a:extLst>
          </p:cNvPr>
          <p:cNvCxnSpPr/>
          <p:nvPr/>
        </p:nvCxnSpPr>
        <p:spPr>
          <a:xfrm>
            <a:off x="9174919" y="4025602"/>
            <a:ext cx="119284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860CB072-A362-40A1-A8E1-E3001F15A42B}"/>
              </a:ext>
            </a:extLst>
          </p:cNvPr>
          <p:cNvCxnSpPr/>
          <p:nvPr/>
        </p:nvCxnSpPr>
        <p:spPr>
          <a:xfrm>
            <a:off x="9457954" y="4501559"/>
            <a:ext cx="119284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69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E1756FE-31A8-424E-9775-DCF087217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" y="970189"/>
            <a:ext cx="8086725" cy="5776232"/>
          </a:xfrm>
          <a:prstGeom prst="rect">
            <a:avLst/>
          </a:prstGeom>
        </p:spPr>
      </p:pic>
      <p:sp>
        <p:nvSpPr>
          <p:cNvPr id="6" name="Flèche : gauche 5">
            <a:extLst>
              <a:ext uri="{FF2B5EF4-FFF2-40B4-BE49-F238E27FC236}">
                <a16:creationId xmlns:a16="http://schemas.microsoft.com/office/drawing/2014/main" id="{BDA2A50B-A7EC-4CD7-9823-369C57837F81}"/>
              </a:ext>
            </a:extLst>
          </p:cNvPr>
          <p:cNvSpPr/>
          <p:nvPr/>
        </p:nvSpPr>
        <p:spPr>
          <a:xfrm>
            <a:off x="438150" y="6534150"/>
            <a:ext cx="381000" cy="95250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Flèche : gauche 6">
            <a:extLst>
              <a:ext uri="{FF2B5EF4-FFF2-40B4-BE49-F238E27FC236}">
                <a16:creationId xmlns:a16="http://schemas.microsoft.com/office/drawing/2014/main" id="{E16089A1-0F2C-404F-90EA-CB9A57E092FD}"/>
              </a:ext>
            </a:extLst>
          </p:cNvPr>
          <p:cNvSpPr/>
          <p:nvPr/>
        </p:nvSpPr>
        <p:spPr>
          <a:xfrm rot="2508401">
            <a:off x="333374" y="2181223"/>
            <a:ext cx="381000" cy="95250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Flèche : gauche 7">
            <a:extLst>
              <a:ext uri="{FF2B5EF4-FFF2-40B4-BE49-F238E27FC236}">
                <a16:creationId xmlns:a16="http://schemas.microsoft.com/office/drawing/2014/main" id="{208C67A4-22D4-4AC1-AC0B-A6657DF667DB}"/>
              </a:ext>
            </a:extLst>
          </p:cNvPr>
          <p:cNvSpPr/>
          <p:nvPr/>
        </p:nvSpPr>
        <p:spPr>
          <a:xfrm rot="20668043">
            <a:off x="1266822" y="1921832"/>
            <a:ext cx="381000" cy="95250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Flèche : gauche 8">
            <a:extLst>
              <a:ext uri="{FF2B5EF4-FFF2-40B4-BE49-F238E27FC236}">
                <a16:creationId xmlns:a16="http://schemas.microsoft.com/office/drawing/2014/main" id="{0C13503A-8F1F-48D0-92F9-983E6F1E5DCE}"/>
              </a:ext>
            </a:extLst>
          </p:cNvPr>
          <p:cNvSpPr/>
          <p:nvPr/>
        </p:nvSpPr>
        <p:spPr>
          <a:xfrm rot="1271423">
            <a:off x="2105023" y="5341308"/>
            <a:ext cx="381000" cy="95250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7DE3748B-5FB2-4CC2-BC5F-42F8E396CBD2}"/>
              </a:ext>
            </a:extLst>
          </p:cNvPr>
          <p:cNvGrpSpPr/>
          <p:nvPr/>
        </p:nvGrpSpPr>
        <p:grpSpPr>
          <a:xfrm>
            <a:off x="628650" y="2300287"/>
            <a:ext cx="347495" cy="369332"/>
            <a:chOff x="600241" y="2495550"/>
            <a:chExt cx="347495" cy="369332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68A94FC6-04EC-4694-B636-2B7771A93DF5}"/>
                </a:ext>
              </a:extLst>
            </p:cNvPr>
            <p:cNvSpPr txBox="1"/>
            <p:nvPr/>
          </p:nvSpPr>
          <p:spPr>
            <a:xfrm>
              <a:off x="628650" y="2495550"/>
              <a:ext cx="257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F0E719A8-285A-4839-95A0-FDE7EF90C18D}"/>
                </a:ext>
              </a:extLst>
            </p:cNvPr>
            <p:cNvSpPr/>
            <p:nvPr/>
          </p:nvSpPr>
          <p:spPr>
            <a:xfrm>
              <a:off x="600241" y="2517725"/>
              <a:ext cx="347495" cy="32498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9B7FE72-FE14-484B-A56B-08514075BFCF}"/>
              </a:ext>
            </a:extLst>
          </p:cNvPr>
          <p:cNvGrpSpPr/>
          <p:nvPr/>
        </p:nvGrpSpPr>
        <p:grpSpPr>
          <a:xfrm>
            <a:off x="1653618" y="1652587"/>
            <a:ext cx="347495" cy="369332"/>
            <a:chOff x="600241" y="2495550"/>
            <a:chExt cx="347495" cy="36933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CB0E81E6-00AE-4093-ACAE-C603B9CFF149}"/>
                </a:ext>
              </a:extLst>
            </p:cNvPr>
            <p:cNvSpPr txBox="1"/>
            <p:nvPr/>
          </p:nvSpPr>
          <p:spPr>
            <a:xfrm>
              <a:off x="628650" y="2495550"/>
              <a:ext cx="257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69B4BBB4-347F-4288-82CA-6032802B490D}"/>
                </a:ext>
              </a:extLst>
            </p:cNvPr>
            <p:cNvSpPr/>
            <p:nvPr/>
          </p:nvSpPr>
          <p:spPr>
            <a:xfrm>
              <a:off x="600241" y="2517725"/>
              <a:ext cx="347495" cy="32498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AEEB1C90-A005-4626-91F1-FCEF306209AA}"/>
              </a:ext>
            </a:extLst>
          </p:cNvPr>
          <p:cNvGrpSpPr/>
          <p:nvPr/>
        </p:nvGrpSpPr>
        <p:grpSpPr>
          <a:xfrm>
            <a:off x="2490358" y="5388933"/>
            <a:ext cx="347495" cy="369332"/>
            <a:chOff x="600241" y="2495550"/>
            <a:chExt cx="347495" cy="369332"/>
          </a:xfrm>
        </p:grpSpPr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F87566E6-1E03-42F9-BA51-93C86E8FC34B}"/>
                </a:ext>
              </a:extLst>
            </p:cNvPr>
            <p:cNvSpPr txBox="1"/>
            <p:nvPr/>
          </p:nvSpPr>
          <p:spPr>
            <a:xfrm>
              <a:off x="628650" y="2495550"/>
              <a:ext cx="257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ED26B7F3-B758-44FE-A651-0D55FD499F03}"/>
                </a:ext>
              </a:extLst>
            </p:cNvPr>
            <p:cNvSpPr/>
            <p:nvPr/>
          </p:nvSpPr>
          <p:spPr>
            <a:xfrm>
              <a:off x="600241" y="2517725"/>
              <a:ext cx="347495" cy="32498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A7BFE3BC-C74D-4099-9AC0-C65C23ADAC31}"/>
              </a:ext>
            </a:extLst>
          </p:cNvPr>
          <p:cNvGrpSpPr/>
          <p:nvPr/>
        </p:nvGrpSpPr>
        <p:grpSpPr>
          <a:xfrm>
            <a:off x="908707" y="6399264"/>
            <a:ext cx="347495" cy="369332"/>
            <a:chOff x="600241" y="2495550"/>
            <a:chExt cx="347495" cy="369332"/>
          </a:xfrm>
        </p:grpSpPr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90FCB8A8-83EB-4889-90B2-7FA1386FDE01}"/>
                </a:ext>
              </a:extLst>
            </p:cNvPr>
            <p:cNvSpPr txBox="1"/>
            <p:nvPr/>
          </p:nvSpPr>
          <p:spPr>
            <a:xfrm>
              <a:off x="628650" y="2495550"/>
              <a:ext cx="257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0D81F523-366D-48F0-82F0-709B4D5238E3}"/>
                </a:ext>
              </a:extLst>
            </p:cNvPr>
            <p:cNvSpPr/>
            <p:nvPr/>
          </p:nvSpPr>
          <p:spPr>
            <a:xfrm>
              <a:off x="600241" y="2517725"/>
              <a:ext cx="347495" cy="32498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26527880-2F5E-419C-A426-C8AFAB3AD248}"/>
              </a:ext>
            </a:extLst>
          </p:cNvPr>
          <p:cNvSpPr txBox="1"/>
          <p:nvPr/>
        </p:nvSpPr>
        <p:spPr>
          <a:xfrm>
            <a:off x="8559800" y="1837253"/>
            <a:ext cx="31369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CA" dirty="0"/>
              <a:t>Créer une zone sur la page</a:t>
            </a:r>
          </a:p>
          <a:p>
            <a:pPr marL="342900" indent="-342900">
              <a:buAutoNum type="arabicPeriod"/>
            </a:pPr>
            <a:endParaRPr lang="fr-CA" dirty="0"/>
          </a:p>
          <a:p>
            <a:pPr marL="342900" indent="-342900">
              <a:buAutoNum type="arabicPeriod"/>
            </a:pPr>
            <a:r>
              <a:rPr lang="fr-CA" dirty="0"/>
              <a:t>Ajouter un plugin</a:t>
            </a:r>
          </a:p>
          <a:p>
            <a:pPr marL="342900" indent="-342900">
              <a:buAutoNum type="arabicPeriod"/>
            </a:pPr>
            <a:endParaRPr lang="fr-CA" dirty="0"/>
          </a:p>
          <a:p>
            <a:pPr marL="342900" indent="-342900">
              <a:buAutoNum type="arabicPeriod"/>
            </a:pPr>
            <a:r>
              <a:rPr lang="fr-CA" dirty="0"/>
              <a:t>Télécharger « Stock Image » et ouvrer-le, Tapez un mot clé</a:t>
            </a:r>
          </a:p>
          <a:p>
            <a:pPr marL="342900" indent="-342900">
              <a:buAutoNum type="arabicPeriod"/>
            </a:pPr>
            <a:endParaRPr lang="fr-CA" dirty="0"/>
          </a:p>
          <a:p>
            <a:pPr marL="342900" indent="-342900">
              <a:buAutoNum type="arabicPeriod"/>
            </a:pPr>
            <a:r>
              <a:rPr lang="fr-CA" dirty="0"/>
              <a:t>Tout en gardant le focus sur votre zone de la page (zone de l’étape 1), cliquez sur une image et Appliquer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5C443642-E076-4C22-B35E-00E3BB1BD8AB}"/>
              </a:ext>
            </a:extLst>
          </p:cNvPr>
          <p:cNvSpPr/>
          <p:nvPr/>
        </p:nvSpPr>
        <p:spPr>
          <a:xfrm>
            <a:off x="1172066" y="2932615"/>
            <a:ext cx="392592" cy="193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4" name="Flèche : gauche 23">
            <a:extLst>
              <a:ext uri="{FF2B5EF4-FFF2-40B4-BE49-F238E27FC236}">
                <a16:creationId xmlns:a16="http://schemas.microsoft.com/office/drawing/2014/main" id="{7C6C4D2A-2AED-4A2A-B259-41ADBE8F3958}"/>
              </a:ext>
            </a:extLst>
          </p:cNvPr>
          <p:cNvSpPr/>
          <p:nvPr/>
        </p:nvSpPr>
        <p:spPr>
          <a:xfrm rot="18991429">
            <a:off x="2190003" y="5823905"/>
            <a:ext cx="381000" cy="95250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7669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775423D-4E9A-4D5A-9BB9-11D9F5C88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3350"/>
            <a:ext cx="7835900" cy="6591300"/>
          </a:xfrm>
          <a:prstGeom prst="rect">
            <a:avLst/>
          </a:prstGeom>
        </p:spPr>
      </p:pic>
      <p:sp>
        <p:nvSpPr>
          <p:cNvPr id="6" name="Flèche : gauche 5">
            <a:extLst>
              <a:ext uri="{FF2B5EF4-FFF2-40B4-BE49-F238E27FC236}">
                <a16:creationId xmlns:a16="http://schemas.microsoft.com/office/drawing/2014/main" id="{4204A256-ADA9-46AE-B822-8808A6ACA70E}"/>
              </a:ext>
            </a:extLst>
          </p:cNvPr>
          <p:cNvSpPr/>
          <p:nvPr/>
        </p:nvSpPr>
        <p:spPr>
          <a:xfrm rot="3639580">
            <a:off x="697842" y="1872761"/>
            <a:ext cx="416169" cy="112541"/>
          </a:xfrm>
          <a:prstGeom prst="lef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Flèche : gauche 6">
            <a:extLst>
              <a:ext uri="{FF2B5EF4-FFF2-40B4-BE49-F238E27FC236}">
                <a16:creationId xmlns:a16="http://schemas.microsoft.com/office/drawing/2014/main" id="{58A839D0-B897-456A-8DB8-FB658EB0EB64}"/>
              </a:ext>
            </a:extLst>
          </p:cNvPr>
          <p:cNvSpPr/>
          <p:nvPr/>
        </p:nvSpPr>
        <p:spPr>
          <a:xfrm rot="6760685">
            <a:off x="6641442" y="2723662"/>
            <a:ext cx="416169" cy="112541"/>
          </a:xfrm>
          <a:prstGeom prst="lef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3264D52-BD1F-4A6F-94BF-09AB2BD0BA0A}"/>
              </a:ext>
            </a:extLst>
          </p:cNvPr>
          <p:cNvSpPr txBox="1"/>
          <p:nvPr/>
        </p:nvSpPr>
        <p:spPr>
          <a:xfrm>
            <a:off x="8559800" y="1837253"/>
            <a:ext cx="3136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CA" dirty="0"/>
              <a:t>Revenir la feuille racine du prototype</a:t>
            </a:r>
          </a:p>
          <a:p>
            <a:pPr marL="342900" indent="-342900">
              <a:buAutoNum type="arabicPeriod"/>
            </a:pPr>
            <a:endParaRPr lang="fr-CA" dirty="0"/>
          </a:p>
          <a:p>
            <a:pPr marL="342900" indent="-342900">
              <a:buAutoNum type="arabicPeriod"/>
            </a:pPr>
            <a:r>
              <a:rPr lang="fr-CA" dirty="0"/>
              <a:t>Changer la hauteur de la page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61D83D17-205A-4BE0-9BEC-B5BC1E14901F}"/>
              </a:ext>
            </a:extLst>
          </p:cNvPr>
          <p:cNvGrpSpPr/>
          <p:nvPr/>
        </p:nvGrpSpPr>
        <p:grpSpPr>
          <a:xfrm>
            <a:off x="905926" y="2137997"/>
            <a:ext cx="347495" cy="369332"/>
            <a:chOff x="600241" y="2495550"/>
            <a:chExt cx="347495" cy="369332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5C4E11E9-2BA1-4F4B-B675-7EF46AA5F18B}"/>
                </a:ext>
              </a:extLst>
            </p:cNvPr>
            <p:cNvSpPr txBox="1"/>
            <p:nvPr/>
          </p:nvSpPr>
          <p:spPr>
            <a:xfrm>
              <a:off x="628650" y="2495550"/>
              <a:ext cx="257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F175EF9-7FDC-4115-B771-E808C1959176}"/>
                </a:ext>
              </a:extLst>
            </p:cNvPr>
            <p:cNvSpPr/>
            <p:nvPr/>
          </p:nvSpPr>
          <p:spPr>
            <a:xfrm>
              <a:off x="600241" y="2517725"/>
              <a:ext cx="347495" cy="32498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38893D72-4619-4EB7-9C51-7BF0CFAE4DBB}"/>
              </a:ext>
            </a:extLst>
          </p:cNvPr>
          <p:cNvGrpSpPr/>
          <p:nvPr/>
        </p:nvGrpSpPr>
        <p:grpSpPr>
          <a:xfrm>
            <a:off x="6502031" y="2948659"/>
            <a:ext cx="347495" cy="369332"/>
            <a:chOff x="600241" y="2495550"/>
            <a:chExt cx="347495" cy="369332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4D9E83CF-3409-4551-BB2C-EA4FBE889C1A}"/>
                </a:ext>
              </a:extLst>
            </p:cNvPr>
            <p:cNvSpPr txBox="1"/>
            <p:nvPr/>
          </p:nvSpPr>
          <p:spPr>
            <a:xfrm>
              <a:off x="628650" y="2495550"/>
              <a:ext cx="257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7F3C088F-45B3-4A56-9818-C9AEF73341B8}"/>
                </a:ext>
              </a:extLst>
            </p:cNvPr>
            <p:cNvSpPr/>
            <p:nvPr/>
          </p:nvSpPr>
          <p:spPr>
            <a:xfrm>
              <a:off x="600241" y="2517725"/>
              <a:ext cx="347495" cy="32498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</p:spTree>
    <p:extLst>
      <p:ext uri="{BB962C8B-B14F-4D97-AF65-F5344CB8AC3E}">
        <p14:creationId xmlns:p14="http://schemas.microsoft.com/office/powerpoint/2010/main" val="134998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B5683B0-38B8-41A0-9AB8-9063166DB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68871" cy="6858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1C83AD6-0DAC-447A-ABB2-EBBA037A5AA5}"/>
              </a:ext>
            </a:extLst>
          </p:cNvPr>
          <p:cNvSpPr txBox="1"/>
          <p:nvPr/>
        </p:nvSpPr>
        <p:spPr>
          <a:xfrm>
            <a:off x="8925560" y="1780982"/>
            <a:ext cx="31369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CA" dirty="0"/>
              <a:t>Créer une ellipse de couleur verte, et à l’intérieure de celle-ci, créer une flèche tournée vers le bas</a:t>
            </a:r>
          </a:p>
          <a:p>
            <a:pPr marL="342900" indent="-342900">
              <a:buAutoNum type="arabicPeriod"/>
            </a:pPr>
            <a:endParaRPr lang="fr-CA" dirty="0"/>
          </a:p>
          <a:p>
            <a:pPr marL="342900" indent="-342900">
              <a:buAutoNum type="arabicPeriod"/>
            </a:pPr>
            <a:r>
              <a:rPr lang="fr-CA" dirty="0"/>
              <a:t>Votre flèche et ellipse doivent être de taille 5</a:t>
            </a:r>
          </a:p>
        </p:txBody>
      </p:sp>
      <p:sp>
        <p:nvSpPr>
          <p:cNvPr id="7" name="Flèche : gauche 6">
            <a:extLst>
              <a:ext uri="{FF2B5EF4-FFF2-40B4-BE49-F238E27FC236}">
                <a16:creationId xmlns:a16="http://schemas.microsoft.com/office/drawing/2014/main" id="{D96865E9-D72A-45DD-935F-EAEBC5D58D07}"/>
              </a:ext>
            </a:extLst>
          </p:cNvPr>
          <p:cNvSpPr/>
          <p:nvPr/>
        </p:nvSpPr>
        <p:spPr>
          <a:xfrm rot="6181209">
            <a:off x="3286296" y="4404946"/>
            <a:ext cx="416169" cy="112541"/>
          </a:xfrm>
          <a:prstGeom prst="lef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Flèche : gauche 7">
            <a:extLst>
              <a:ext uri="{FF2B5EF4-FFF2-40B4-BE49-F238E27FC236}">
                <a16:creationId xmlns:a16="http://schemas.microsoft.com/office/drawing/2014/main" id="{A0112F7B-AFF0-4A72-B184-923AF0800702}"/>
              </a:ext>
            </a:extLst>
          </p:cNvPr>
          <p:cNvSpPr/>
          <p:nvPr/>
        </p:nvSpPr>
        <p:spPr>
          <a:xfrm rot="6181209">
            <a:off x="7622389" y="4572204"/>
            <a:ext cx="416169" cy="112541"/>
          </a:xfrm>
          <a:prstGeom prst="lef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667DDE28-2E4D-4738-BFC6-36FED72DDACF}"/>
              </a:ext>
            </a:extLst>
          </p:cNvPr>
          <p:cNvGrpSpPr/>
          <p:nvPr/>
        </p:nvGrpSpPr>
        <p:grpSpPr>
          <a:xfrm>
            <a:off x="3203187" y="4676629"/>
            <a:ext cx="347495" cy="369332"/>
            <a:chOff x="600241" y="2495550"/>
            <a:chExt cx="347495" cy="369332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DB35317-F94E-4F4C-B8B4-FC8AEAFA35AE}"/>
                </a:ext>
              </a:extLst>
            </p:cNvPr>
            <p:cNvSpPr txBox="1"/>
            <p:nvPr/>
          </p:nvSpPr>
          <p:spPr>
            <a:xfrm>
              <a:off x="628650" y="2495550"/>
              <a:ext cx="257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3A446507-F34E-44AA-9509-924DF87960F9}"/>
                </a:ext>
              </a:extLst>
            </p:cNvPr>
            <p:cNvSpPr/>
            <p:nvPr/>
          </p:nvSpPr>
          <p:spPr>
            <a:xfrm>
              <a:off x="600241" y="2517725"/>
              <a:ext cx="347495" cy="32498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18C45DB7-1539-46FD-B36C-6D98694BD341}"/>
              </a:ext>
            </a:extLst>
          </p:cNvPr>
          <p:cNvGrpSpPr/>
          <p:nvPr/>
        </p:nvGrpSpPr>
        <p:grpSpPr>
          <a:xfrm>
            <a:off x="7482978" y="4861295"/>
            <a:ext cx="347495" cy="369332"/>
            <a:chOff x="600241" y="2495550"/>
            <a:chExt cx="347495" cy="36933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78D9BE67-493E-407B-B632-A50BBF472511}"/>
                </a:ext>
              </a:extLst>
            </p:cNvPr>
            <p:cNvSpPr txBox="1"/>
            <p:nvPr/>
          </p:nvSpPr>
          <p:spPr>
            <a:xfrm>
              <a:off x="628650" y="2495550"/>
              <a:ext cx="257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DF0AC9CC-0ACF-451A-96B6-047AF0348AF9}"/>
                </a:ext>
              </a:extLst>
            </p:cNvPr>
            <p:cNvSpPr/>
            <p:nvPr/>
          </p:nvSpPr>
          <p:spPr>
            <a:xfrm>
              <a:off x="600241" y="2517725"/>
              <a:ext cx="347495" cy="32498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</p:spTree>
    <p:extLst>
      <p:ext uri="{BB962C8B-B14F-4D97-AF65-F5344CB8AC3E}">
        <p14:creationId xmlns:p14="http://schemas.microsoft.com/office/powerpoint/2010/main" val="3333171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CB6837D-67B7-4BA6-BE9D-37BE8D0D9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8665698" cy="6858000"/>
          </a:xfrm>
          <a:prstGeom prst="rect">
            <a:avLst/>
          </a:prstGeom>
        </p:spPr>
      </p:pic>
      <p:sp>
        <p:nvSpPr>
          <p:cNvPr id="6" name="Flèche : gauche 5">
            <a:extLst>
              <a:ext uri="{FF2B5EF4-FFF2-40B4-BE49-F238E27FC236}">
                <a16:creationId xmlns:a16="http://schemas.microsoft.com/office/drawing/2014/main" id="{4D72807D-829A-4B5D-B1FC-7A6DD6476AB9}"/>
              </a:ext>
            </a:extLst>
          </p:cNvPr>
          <p:cNvSpPr/>
          <p:nvPr/>
        </p:nvSpPr>
        <p:spPr>
          <a:xfrm rot="8256577">
            <a:off x="3537735" y="4863399"/>
            <a:ext cx="416169" cy="112541"/>
          </a:xfrm>
          <a:prstGeom prst="lef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DA55527-FE8E-4CDC-B880-A0A936EA6BB4}"/>
              </a:ext>
            </a:extLst>
          </p:cNvPr>
          <p:cNvGrpSpPr/>
          <p:nvPr/>
        </p:nvGrpSpPr>
        <p:grpSpPr>
          <a:xfrm>
            <a:off x="3268613" y="3545030"/>
            <a:ext cx="347495" cy="369332"/>
            <a:chOff x="600241" y="2495550"/>
            <a:chExt cx="347495" cy="369332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214354B6-FC2B-4C60-B345-D56E7E865CAB}"/>
                </a:ext>
              </a:extLst>
            </p:cNvPr>
            <p:cNvSpPr txBox="1"/>
            <p:nvPr/>
          </p:nvSpPr>
          <p:spPr>
            <a:xfrm>
              <a:off x="628650" y="2495550"/>
              <a:ext cx="257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016D0B26-381C-40EF-B265-786E49E4A717}"/>
                </a:ext>
              </a:extLst>
            </p:cNvPr>
            <p:cNvSpPr/>
            <p:nvPr/>
          </p:nvSpPr>
          <p:spPr>
            <a:xfrm>
              <a:off x="600241" y="2517725"/>
              <a:ext cx="347495" cy="32498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sp>
        <p:nvSpPr>
          <p:cNvPr id="10" name="Flèche : gauche 9">
            <a:extLst>
              <a:ext uri="{FF2B5EF4-FFF2-40B4-BE49-F238E27FC236}">
                <a16:creationId xmlns:a16="http://schemas.microsoft.com/office/drawing/2014/main" id="{57A8905E-8208-49D0-89A1-38D974D4B3F0}"/>
              </a:ext>
            </a:extLst>
          </p:cNvPr>
          <p:cNvSpPr/>
          <p:nvPr/>
        </p:nvSpPr>
        <p:spPr>
          <a:xfrm rot="12986251">
            <a:off x="367506" y="3835917"/>
            <a:ext cx="416169" cy="112541"/>
          </a:xfrm>
          <a:prstGeom prst="lef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28D36943-600C-437C-9B9E-22ECD4A1519A}"/>
              </a:ext>
            </a:extLst>
          </p:cNvPr>
          <p:cNvGrpSpPr/>
          <p:nvPr/>
        </p:nvGrpSpPr>
        <p:grpSpPr>
          <a:xfrm>
            <a:off x="188122" y="3353994"/>
            <a:ext cx="347495" cy="369332"/>
            <a:chOff x="600241" y="2495550"/>
            <a:chExt cx="347495" cy="369332"/>
          </a:xfrm>
        </p:grpSpPr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BF3FE86C-494A-4BF6-B22C-46DF652962D7}"/>
                </a:ext>
              </a:extLst>
            </p:cNvPr>
            <p:cNvSpPr txBox="1"/>
            <p:nvPr/>
          </p:nvSpPr>
          <p:spPr>
            <a:xfrm>
              <a:off x="628650" y="2495550"/>
              <a:ext cx="257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9194BF0C-1853-4DD2-BE92-061DA29C8884}"/>
                </a:ext>
              </a:extLst>
            </p:cNvPr>
            <p:cNvSpPr/>
            <p:nvPr/>
          </p:nvSpPr>
          <p:spPr>
            <a:xfrm>
              <a:off x="600241" y="2517725"/>
              <a:ext cx="347495" cy="32498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C1AF02D1-096C-4F77-805A-FD39A5B14436}"/>
              </a:ext>
            </a:extLst>
          </p:cNvPr>
          <p:cNvGrpSpPr/>
          <p:nvPr/>
        </p:nvGrpSpPr>
        <p:grpSpPr>
          <a:xfrm>
            <a:off x="3212185" y="4950583"/>
            <a:ext cx="347495" cy="369332"/>
            <a:chOff x="600241" y="2495550"/>
            <a:chExt cx="347495" cy="369332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E8C3B2B3-813E-4A79-A31F-3CBCE4C4C7B3}"/>
                </a:ext>
              </a:extLst>
            </p:cNvPr>
            <p:cNvSpPr txBox="1"/>
            <p:nvPr/>
          </p:nvSpPr>
          <p:spPr>
            <a:xfrm>
              <a:off x="628650" y="2495550"/>
              <a:ext cx="257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B8951D5-2A0B-40B9-8FC2-1339BBDF0962}"/>
                </a:ext>
              </a:extLst>
            </p:cNvPr>
            <p:cNvSpPr/>
            <p:nvPr/>
          </p:nvSpPr>
          <p:spPr>
            <a:xfrm>
              <a:off x="600241" y="2517725"/>
              <a:ext cx="347495" cy="32498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sp>
        <p:nvSpPr>
          <p:cNvPr id="17" name="Ellipse 16">
            <a:extLst>
              <a:ext uri="{FF2B5EF4-FFF2-40B4-BE49-F238E27FC236}">
                <a16:creationId xmlns:a16="http://schemas.microsoft.com/office/drawing/2014/main" id="{30AC8D06-E2D5-4EFF-9C8A-AFBFD663ED91}"/>
              </a:ext>
            </a:extLst>
          </p:cNvPr>
          <p:cNvSpPr/>
          <p:nvPr/>
        </p:nvSpPr>
        <p:spPr>
          <a:xfrm>
            <a:off x="6876789" y="5874707"/>
            <a:ext cx="338203" cy="37578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3930557-BA62-4C6C-9080-5EB347557B78}"/>
              </a:ext>
            </a:extLst>
          </p:cNvPr>
          <p:cNvSpPr/>
          <p:nvPr/>
        </p:nvSpPr>
        <p:spPr>
          <a:xfrm>
            <a:off x="6096000" y="5899759"/>
            <a:ext cx="530268" cy="28809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9" name="Flèche : gauche 18">
            <a:extLst>
              <a:ext uri="{FF2B5EF4-FFF2-40B4-BE49-F238E27FC236}">
                <a16:creationId xmlns:a16="http://schemas.microsoft.com/office/drawing/2014/main" id="{A4B2797C-D10E-414D-9018-5ABEE4119A3F}"/>
              </a:ext>
            </a:extLst>
          </p:cNvPr>
          <p:cNvSpPr/>
          <p:nvPr/>
        </p:nvSpPr>
        <p:spPr>
          <a:xfrm>
            <a:off x="2786225" y="3667055"/>
            <a:ext cx="416169" cy="112541"/>
          </a:xfrm>
          <a:prstGeom prst="lef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42CE956-8E41-4AC6-AB7B-46C4BB98BBC5}"/>
              </a:ext>
            </a:extLst>
          </p:cNvPr>
          <p:cNvSpPr txBox="1"/>
          <p:nvPr/>
        </p:nvSpPr>
        <p:spPr>
          <a:xfrm>
            <a:off x="8709029" y="1860862"/>
            <a:ext cx="34829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CA" dirty="0"/>
              <a:t>Ajouter du Texte</a:t>
            </a:r>
          </a:p>
          <a:p>
            <a:pPr marL="342900" indent="-342900">
              <a:buAutoNum type="arabicPeriod"/>
            </a:pPr>
            <a:endParaRPr lang="fr-CA" dirty="0"/>
          </a:p>
          <a:p>
            <a:pPr marL="342900" indent="-342900">
              <a:buAutoNum type="arabicPeriod"/>
            </a:pPr>
            <a:r>
              <a:rPr lang="fr-CA" dirty="0"/>
              <a:t>Ajouter 4 icones via votre plugin (</a:t>
            </a:r>
            <a:r>
              <a:rPr lang="fr-CA" dirty="0" err="1"/>
              <a:t>Ctrl+D</a:t>
            </a:r>
            <a:r>
              <a:rPr lang="fr-CA" dirty="0"/>
              <a:t> pour dupliquer)</a:t>
            </a:r>
          </a:p>
          <a:p>
            <a:pPr marL="342900" indent="-342900">
              <a:buAutoNum type="arabicPeriod"/>
            </a:pPr>
            <a:endParaRPr lang="fr-CA" dirty="0"/>
          </a:p>
          <a:p>
            <a:pPr marL="342900" indent="-342900">
              <a:buAutoNum type="arabicPeriod"/>
            </a:pPr>
            <a:r>
              <a:rPr lang="fr-CA" dirty="0"/>
              <a:t>Ajouter un rectangle de couleur Verte et d’opacité 15%</a:t>
            </a:r>
          </a:p>
        </p:txBody>
      </p:sp>
    </p:spTree>
    <p:extLst>
      <p:ext uri="{BB962C8B-B14F-4D97-AF65-F5344CB8AC3E}">
        <p14:creationId xmlns:p14="http://schemas.microsoft.com/office/powerpoint/2010/main" val="2385996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1CFA942-44D1-4E44-AD8E-3C814DFCB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329808" cy="6858000"/>
          </a:xfrm>
          <a:prstGeom prst="rect">
            <a:avLst/>
          </a:prstGeom>
        </p:spPr>
      </p:pic>
      <p:sp>
        <p:nvSpPr>
          <p:cNvPr id="6" name="Flèche : gauche 5">
            <a:extLst>
              <a:ext uri="{FF2B5EF4-FFF2-40B4-BE49-F238E27FC236}">
                <a16:creationId xmlns:a16="http://schemas.microsoft.com/office/drawing/2014/main" id="{B399CD10-4E2D-4438-8CF1-DC7994AD201E}"/>
              </a:ext>
            </a:extLst>
          </p:cNvPr>
          <p:cNvSpPr/>
          <p:nvPr/>
        </p:nvSpPr>
        <p:spPr>
          <a:xfrm>
            <a:off x="328181" y="6609985"/>
            <a:ext cx="337625" cy="9847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Flèche : gauche 6">
            <a:extLst>
              <a:ext uri="{FF2B5EF4-FFF2-40B4-BE49-F238E27FC236}">
                <a16:creationId xmlns:a16="http://schemas.microsoft.com/office/drawing/2014/main" id="{AD4940E9-97D6-4665-B55B-706B036D1A95}"/>
              </a:ext>
            </a:extLst>
          </p:cNvPr>
          <p:cNvSpPr/>
          <p:nvPr/>
        </p:nvSpPr>
        <p:spPr>
          <a:xfrm rot="12399754">
            <a:off x="178682" y="3796141"/>
            <a:ext cx="337625" cy="79935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Flèche : gauche 7">
            <a:extLst>
              <a:ext uri="{FF2B5EF4-FFF2-40B4-BE49-F238E27FC236}">
                <a16:creationId xmlns:a16="http://schemas.microsoft.com/office/drawing/2014/main" id="{986E6105-73EB-4DF4-9707-3E37619E3D2B}"/>
              </a:ext>
            </a:extLst>
          </p:cNvPr>
          <p:cNvSpPr/>
          <p:nvPr/>
        </p:nvSpPr>
        <p:spPr>
          <a:xfrm rot="14232941">
            <a:off x="2803102" y="3379762"/>
            <a:ext cx="337625" cy="9847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Flèche : gauche 8">
            <a:extLst>
              <a:ext uri="{FF2B5EF4-FFF2-40B4-BE49-F238E27FC236}">
                <a16:creationId xmlns:a16="http://schemas.microsoft.com/office/drawing/2014/main" id="{41DEADE1-5702-4BD4-87C2-AB5647E5251C}"/>
              </a:ext>
            </a:extLst>
          </p:cNvPr>
          <p:cNvSpPr/>
          <p:nvPr/>
        </p:nvSpPr>
        <p:spPr>
          <a:xfrm rot="10800000">
            <a:off x="4431486" y="3757627"/>
            <a:ext cx="337625" cy="9847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" name="Flèche : gauche 9">
            <a:extLst>
              <a:ext uri="{FF2B5EF4-FFF2-40B4-BE49-F238E27FC236}">
                <a16:creationId xmlns:a16="http://schemas.microsoft.com/office/drawing/2014/main" id="{91BB558D-BBD3-422D-B0BB-BA2B3FA7DCAA}"/>
              </a:ext>
            </a:extLst>
          </p:cNvPr>
          <p:cNvSpPr/>
          <p:nvPr/>
        </p:nvSpPr>
        <p:spPr>
          <a:xfrm rot="3194600">
            <a:off x="7136061" y="5262906"/>
            <a:ext cx="337625" cy="9847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A705572B-39EC-40FC-AC28-0CACE1109CBA}"/>
              </a:ext>
            </a:extLst>
          </p:cNvPr>
          <p:cNvGrpSpPr/>
          <p:nvPr/>
        </p:nvGrpSpPr>
        <p:grpSpPr>
          <a:xfrm>
            <a:off x="2665363" y="2891083"/>
            <a:ext cx="347495" cy="369332"/>
            <a:chOff x="600241" y="2495550"/>
            <a:chExt cx="347495" cy="369332"/>
          </a:xfrm>
        </p:grpSpPr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709C2BAD-C50C-4855-AFCE-ED181165CDC3}"/>
                </a:ext>
              </a:extLst>
            </p:cNvPr>
            <p:cNvSpPr txBox="1"/>
            <p:nvPr/>
          </p:nvSpPr>
          <p:spPr>
            <a:xfrm>
              <a:off x="628650" y="2495550"/>
              <a:ext cx="257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0A475485-E3E9-477E-9A52-31AFB790A82E}"/>
                </a:ext>
              </a:extLst>
            </p:cNvPr>
            <p:cNvSpPr/>
            <p:nvPr/>
          </p:nvSpPr>
          <p:spPr>
            <a:xfrm>
              <a:off x="600241" y="2517725"/>
              <a:ext cx="347495" cy="32498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BF44351D-E0C7-4A72-8AB2-3A3168E31D04}"/>
              </a:ext>
            </a:extLst>
          </p:cNvPr>
          <p:cNvGrpSpPr/>
          <p:nvPr/>
        </p:nvGrpSpPr>
        <p:grpSpPr>
          <a:xfrm>
            <a:off x="3991156" y="3612897"/>
            <a:ext cx="347495" cy="369332"/>
            <a:chOff x="600241" y="2495550"/>
            <a:chExt cx="347495" cy="369332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5668CEC6-2E64-4E62-AC13-FC6B56E4ED81}"/>
                </a:ext>
              </a:extLst>
            </p:cNvPr>
            <p:cNvSpPr txBox="1"/>
            <p:nvPr/>
          </p:nvSpPr>
          <p:spPr>
            <a:xfrm>
              <a:off x="628650" y="2495550"/>
              <a:ext cx="257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7C51A267-B758-4280-AE51-F7154E4C1308}"/>
                </a:ext>
              </a:extLst>
            </p:cNvPr>
            <p:cNvSpPr/>
            <p:nvPr/>
          </p:nvSpPr>
          <p:spPr>
            <a:xfrm>
              <a:off x="600241" y="2517725"/>
              <a:ext cx="347495" cy="32498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4FB751CF-5DD0-43A5-8140-46EDA0AD1661}"/>
              </a:ext>
            </a:extLst>
          </p:cNvPr>
          <p:cNvGrpSpPr/>
          <p:nvPr/>
        </p:nvGrpSpPr>
        <p:grpSpPr>
          <a:xfrm>
            <a:off x="7446990" y="5212885"/>
            <a:ext cx="347495" cy="369332"/>
            <a:chOff x="600241" y="2495550"/>
            <a:chExt cx="347495" cy="369332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255A73C1-9656-449E-A685-19CAC9EF5422}"/>
                </a:ext>
              </a:extLst>
            </p:cNvPr>
            <p:cNvSpPr txBox="1"/>
            <p:nvPr/>
          </p:nvSpPr>
          <p:spPr>
            <a:xfrm>
              <a:off x="628650" y="2495550"/>
              <a:ext cx="257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E82EBBFF-B6AC-481F-9B2B-B3079BD817EE}"/>
                </a:ext>
              </a:extLst>
            </p:cNvPr>
            <p:cNvSpPr/>
            <p:nvPr/>
          </p:nvSpPr>
          <p:spPr>
            <a:xfrm>
              <a:off x="600241" y="2517725"/>
              <a:ext cx="347495" cy="32498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ADBE61AE-B45E-4534-9538-41EEB00652E3}"/>
              </a:ext>
            </a:extLst>
          </p:cNvPr>
          <p:cNvGrpSpPr/>
          <p:nvPr/>
        </p:nvGrpSpPr>
        <p:grpSpPr>
          <a:xfrm>
            <a:off x="711489" y="6474556"/>
            <a:ext cx="347495" cy="369332"/>
            <a:chOff x="600241" y="2495550"/>
            <a:chExt cx="347495" cy="369332"/>
          </a:xfrm>
        </p:grpSpPr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9C61F294-241D-440E-8974-07419C600ECB}"/>
                </a:ext>
              </a:extLst>
            </p:cNvPr>
            <p:cNvSpPr txBox="1"/>
            <p:nvPr/>
          </p:nvSpPr>
          <p:spPr>
            <a:xfrm>
              <a:off x="628650" y="2495550"/>
              <a:ext cx="257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856B00E4-77AF-4792-99D6-64718C8F9087}"/>
                </a:ext>
              </a:extLst>
            </p:cNvPr>
            <p:cNvSpPr/>
            <p:nvPr/>
          </p:nvSpPr>
          <p:spPr>
            <a:xfrm>
              <a:off x="600241" y="2517725"/>
              <a:ext cx="347495" cy="32498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1032222C-3CF4-43D0-BCB0-A552DE8D9ADE}"/>
              </a:ext>
            </a:extLst>
          </p:cNvPr>
          <p:cNvGrpSpPr/>
          <p:nvPr/>
        </p:nvGrpSpPr>
        <p:grpSpPr>
          <a:xfrm>
            <a:off x="14039" y="3352038"/>
            <a:ext cx="347495" cy="369332"/>
            <a:chOff x="600241" y="2495550"/>
            <a:chExt cx="347495" cy="369332"/>
          </a:xfrm>
        </p:grpSpPr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7676A0A8-A8B1-460F-B86D-78F9EC5AD662}"/>
                </a:ext>
              </a:extLst>
            </p:cNvPr>
            <p:cNvSpPr txBox="1"/>
            <p:nvPr/>
          </p:nvSpPr>
          <p:spPr>
            <a:xfrm>
              <a:off x="628650" y="2495550"/>
              <a:ext cx="257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23B7948B-EF27-455E-BDDE-6189CA8C347E}"/>
                </a:ext>
              </a:extLst>
            </p:cNvPr>
            <p:cNvSpPr/>
            <p:nvPr/>
          </p:nvSpPr>
          <p:spPr>
            <a:xfrm>
              <a:off x="600241" y="2517725"/>
              <a:ext cx="347495" cy="32498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0ACE72D3-0FAA-4641-B4F8-6F31FD4BCEF4}"/>
              </a:ext>
            </a:extLst>
          </p:cNvPr>
          <p:cNvGrpSpPr/>
          <p:nvPr/>
        </p:nvGrpSpPr>
        <p:grpSpPr>
          <a:xfrm>
            <a:off x="2974735" y="4333962"/>
            <a:ext cx="347495" cy="369332"/>
            <a:chOff x="600241" y="2495550"/>
            <a:chExt cx="347495" cy="369332"/>
          </a:xfrm>
        </p:grpSpPr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577447AA-0BF7-4469-AF34-AA6648D0CD28}"/>
                </a:ext>
              </a:extLst>
            </p:cNvPr>
            <p:cNvSpPr txBox="1"/>
            <p:nvPr/>
          </p:nvSpPr>
          <p:spPr>
            <a:xfrm>
              <a:off x="628650" y="2495550"/>
              <a:ext cx="257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FFAC42CE-F683-49D3-BBBF-17DD9D82F23E}"/>
                </a:ext>
              </a:extLst>
            </p:cNvPr>
            <p:cNvSpPr/>
            <p:nvPr/>
          </p:nvSpPr>
          <p:spPr>
            <a:xfrm>
              <a:off x="600241" y="2517725"/>
              <a:ext cx="347495" cy="32498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sp>
        <p:nvSpPr>
          <p:cNvPr id="29" name="Flèche : gauche 28">
            <a:extLst>
              <a:ext uri="{FF2B5EF4-FFF2-40B4-BE49-F238E27FC236}">
                <a16:creationId xmlns:a16="http://schemas.microsoft.com/office/drawing/2014/main" id="{BBE6ADC0-7866-4B4D-BEBF-3C945C055137}"/>
              </a:ext>
            </a:extLst>
          </p:cNvPr>
          <p:cNvSpPr/>
          <p:nvPr/>
        </p:nvSpPr>
        <p:spPr>
          <a:xfrm rot="10800000">
            <a:off x="3405816" y="4459584"/>
            <a:ext cx="337625" cy="9847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70954AA-FF94-4643-BBEA-DFD6567E4AA6}"/>
              </a:ext>
            </a:extLst>
          </p:cNvPr>
          <p:cNvSpPr txBox="1"/>
          <p:nvPr/>
        </p:nvSpPr>
        <p:spPr>
          <a:xfrm>
            <a:off x="8475147" y="1860862"/>
            <a:ext cx="37168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CA" dirty="0"/>
              <a:t>Créer un rectangle de couleur verte.</a:t>
            </a:r>
          </a:p>
          <a:p>
            <a:pPr marL="342900" indent="-342900">
              <a:buAutoNum type="arabicPeriod"/>
            </a:pPr>
            <a:endParaRPr lang="fr-CA" dirty="0"/>
          </a:p>
          <a:p>
            <a:pPr marL="342900" indent="-342900">
              <a:buAutoNum type="arabicPeriod"/>
            </a:pPr>
            <a:r>
              <a:rPr lang="fr-CA" dirty="0"/>
              <a:t>Ajouter le texte</a:t>
            </a:r>
          </a:p>
          <a:p>
            <a:pPr marL="342900" indent="-342900">
              <a:buAutoNum type="arabicPeriod"/>
            </a:pPr>
            <a:endParaRPr lang="fr-CA" dirty="0"/>
          </a:p>
          <a:p>
            <a:pPr marL="342900" indent="-342900">
              <a:buAutoNum type="arabicPeriod"/>
            </a:pPr>
            <a:r>
              <a:rPr lang="fr-CA" dirty="0"/>
              <a:t>Ajouter l’icone « quote » depuis le plugin des icones.</a:t>
            </a:r>
          </a:p>
          <a:p>
            <a:pPr marL="342900" indent="-342900">
              <a:buAutoNum type="arabicPeriod"/>
            </a:pPr>
            <a:endParaRPr lang="fr-CA" dirty="0"/>
          </a:p>
          <a:p>
            <a:pPr marL="342900" indent="-342900">
              <a:buAutoNum type="arabicPeriod"/>
            </a:pPr>
            <a:r>
              <a:rPr lang="fr-CA" dirty="0"/>
              <a:t>Télécharger le plugin « Lorem Ipsum »</a:t>
            </a:r>
          </a:p>
          <a:p>
            <a:pPr marL="342900" indent="-342900">
              <a:buAutoNum type="arabicPeriod"/>
            </a:pPr>
            <a:endParaRPr lang="fr-CA" dirty="0"/>
          </a:p>
          <a:p>
            <a:pPr marL="342900" indent="-342900">
              <a:buAutoNum type="arabicPeriod"/>
            </a:pPr>
            <a:r>
              <a:rPr lang="fr-CA" dirty="0"/>
              <a:t>Créer une zone de texte, puis cliquer « Quick Lorem Ipsum » de votre plugin de l’étape 4 </a:t>
            </a:r>
          </a:p>
        </p:txBody>
      </p:sp>
      <p:sp>
        <p:nvSpPr>
          <p:cNvPr id="31" name="Flèche : gauche 30">
            <a:extLst>
              <a:ext uri="{FF2B5EF4-FFF2-40B4-BE49-F238E27FC236}">
                <a16:creationId xmlns:a16="http://schemas.microsoft.com/office/drawing/2014/main" id="{6E2B2027-83A0-460B-BF7B-D908C7D73561}"/>
              </a:ext>
            </a:extLst>
          </p:cNvPr>
          <p:cNvSpPr/>
          <p:nvPr/>
        </p:nvSpPr>
        <p:spPr>
          <a:xfrm rot="9659195">
            <a:off x="250477" y="3244515"/>
            <a:ext cx="275357" cy="103969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71E212B-FD28-4689-9999-8CF2EAF95C10}"/>
              </a:ext>
            </a:extLst>
          </p:cNvPr>
          <p:cNvSpPr/>
          <p:nvPr/>
        </p:nvSpPr>
        <p:spPr>
          <a:xfrm>
            <a:off x="454368" y="4558058"/>
            <a:ext cx="948547" cy="18800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7637521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38362</Words>
  <Application>Microsoft Office PowerPoint</Application>
  <PresentationFormat>Grand écran</PresentationFormat>
  <Paragraphs>3761</Paragraphs>
  <Slides>44</Slides>
  <Notes>23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Calibri Light</vt:lpstr>
      <vt:lpstr>Consolas</vt:lpstr>
      <vt:lpstr>open_sansregular</vt:lpstr>
      <vt:lpstr>Thème Office</vt:lpstr>
      <vt:lpstr>UX/UI Design</vt:lpstr>
      <vt:lpstr>Différence entre UX Design et UI Design</vt:lpstr>
      <vt:lpstr>Partie 1 : Design</vt:lpstr>
      <vt:lpstr>Prototype Version Web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Prototype Version Web   Résultat</vt:lpstr>
      <vt:lpstr>Partie 2 : Code</vt:lpstr>
      <vt:lpstr>Création Projet</vt:lpstr>
      <vt:lpstr>Présentation PowerPoint</vt:lpstr>
      <vt:lpstr>HTML</vt:lpstr>
      <vt:lpstr>Structure de la page HTML</vt:lpstr>
      <vt:lpstr>Structure de la page HTML</vt:lpstr>
      <vt:lpstr>Structure de la page HTML</vt:lpstr>
      <vt:lpstr>Rendu du code HTML</vt:lpstr>
      <vt:lpstr>CSS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Comment donner du style à notre bouton option</vt:lpstr>
      <vt:lpstr>Présentation PowerPoint</vt:lpstr>
      <vt:lpstr>Présentation PowerPoint</vt:lpstr>
      <vt:lpstr>Présentation PowerPoint</vt:lpstr>
      <vt:lpstr>Style bouton option terminé</vt:lpstr>
      <vt:lpstr>@media queries</vt:lpstr>
      <vt:lpstr>Comment visualiser les changements fait par @media queries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JavaScript</vt:lpstr>
      <vt:lpstr>Présentation PowerPoint</vt:lpstr>
      <vt:lpstr>Défi</vt:lpstr>
      <vt:lpstr>Résultat du défi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UX/UI Design</dc:title>
  <dc:creator>Josue Lubaki</dc:creator>
  <cp:lastModifiedBy>Josue Lubaki</cp:lastModifiedBy>
  <cp:revision>4</cp:revision>
  <dcterms:created xsi:type="dcterms:W3CDTF">2021-02-07T05:19:26Z</dcterms:created>
  <dcterms:modified xsi:type="dcterms:W3CDTF">2021-02-07T05:36:48Z</dcterms:modified>
</cp:coreProperties>
</file>